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 id="2147483897" r:id="rId8"/>
    <p:sldMasterId id="2147483906" r:id="rId9"/>
    <p:sldMasterId id="2147483921" r:id="rId10"/>
  </p:sldMasterIdLst>
  <p:notesMasterIdLst>
    <p:notesMasterId r:id="rId52"/>
  </p:notesMasterIdLst>
  <p:handoutMasterIdLst>
    <p:handoutMasterId r:id="rId53"/>
  </p:handoutMasterIdLst>
  <p:sldIdLst>
    <p:sldId id="256" r:id="rId11"/>
    <p:sldId id="280" r:id="rId12"/>
    <p:sldId id="355" r:id="rId13"/>
    <p:sldId id="357" r:id="rId14"/>
    <p:sldId id="358" r:id="rId15"/>
    <p:sldId id="342" r:id="rId16"/>
    <p:sldId id="344" r:id="rId17"/>
    <p:sldId id="343" r:id="rId18"/>
    <p:sldId id="345" r:id="rId19"/>
    <p:sldId id="356" r:id="rId20"/>
    <p:sldId id="283" r:id="rId21"/>
    <p:sldId id="284" r:id="rId22"/>
    <p:sldId id="285" r:id="rId23"/>
    <p:sldId id="340" r:id="rId24"/>
    <p:sldId id="352" r:id="rId25"/>
    <p:sldId id="319" r:id="rId26"/>
    <p:sldId id="320" r:id="rId27"/>
    <p:sldId id="321" r:id="rId28"/>
    <p:sldId id="322" r:id="rId29"/>
    <p:sldId id="324" r:id="rId30"/>
    <p:sldId id="325" r:id="rId31"/>
    <p:sldId id="327" r:id="rId32"/>
    <p:sldId id="328" r:id="rId33"/>
    <p:sldId id="329" r:id="rId34"/>
    <p:sldId id="330" r:id="rId35"/>
    <p:sldId id="349" r:id="rId36"/>
    <p:sldId id="331" r:id="rId37"/>
    <p:sldId id="332" r:id="rId38"/>
    <p:sldId id="350" r:id="rId39"/>
    <p:sldId id="304" r:id="rId40"/>
    <p:sldId id="305" r:id="rId41"/>
    <p:sldId id="347" r:id="rId42"/>
    <p:sldId id="312" r:id="rId43"/>
    <p:sldId id="306" r:id="rId44"/>
    <p:sldId id="308" r:id="rId45"/>
    <p:sldId id="346" r:id="rId46"/>
    <p:sldId id="317" r:id="rId47"/>
    <p:sldId id="334" r:id="rId48"/>
    <p:sldId id="335" r:id="rId49"/>
    <p:sldId id="353" r:id="rId50"/>
    <p:sldId id="279" r:id="rId51"/>
  </p:sldIdLst>
  <p:sldSz cx="9144000" cy="6858000" type="screen4x3"/>
  <p:notesSz cx="6669088" cy="987266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11111"/>
    <a:srgbClr val="F5EBEB"/>
    <a:srgbClr val="FFD1D1"/>
    <a:srgbClr val="B93443"/>
    <a:srgbClr val="BB0063"/>
    <a:srgbClr val="CB4555"/>
    <a:srgbClr val="A6B750"/>
    <a:srgbClr val="F7BF3A"/>
    <a:srgbClr val="8CC2F2"/>
    <a:srgbClr val="3268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4" autoAdjust="0"/>
    <p:restoredTop sz="63441" autoAdjust="0"/>
  </p:normalViewPr>
  <p:slideViewPr>
    <p:cSldViewPr snapToGrid="0" snapToObjects="1">
      <p:cViewPr>
        <p:scale>
          <a:sx n="70" d="100"/>
          <a:sy n="70" d="100"/>
        </p:scale>
        <p:origin x="-2346" y="-72"/>
      </p:cViewPr>
      <p:guideLst>
        <p:guide orient="horz" pos="3942"/>
        <p:guide/>
      </p:guideLst>
    </p:cSldViewPr>
  </p:slideViewPr>
  <p:outlineViewPr>
    <p:cViewPr>
      <p:scale>
        <a:sx n="33" d="100"/>
        <a:sy n="33" d="100"/>
      </p:scale>
      <p:origin x="0" y="137928"/>
    </p:cViewPr>
  </p:outlin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kalkylblad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style val="31"/>
  <c:chart>
    <c:title>
      <c:tx>
        <c:rich>
          <a:bodyPr/>
          <a:lstStyle/>
          <a:p>
            <a:pPr>
              <a:defRPr/>
            </a:pPr>
            <a:r>
              <a:rPr lang="en-US" dirty="0"/>
              <a:t>SAM </a:t>
            </a:r>
          </a:p>
          <a:p>
            <a:pPr>
              <a:defRPr/>
            </a:pPr>
            <a:r>
              <a:rPr lang="en-US" dirty="0" err="1"/>
              <a:t>årshjul</a:t>
            </a:r>
            <a:endParaRPr lang="en-US" dirty="0"/>
          </a:p>
        </c:rich>
      </c:tx>
      <c:layout>
        <c:manualLayout>
          <c:xMode val="edge"/>
          <c:yMode val="edge"/>
          <c:x val="0.44147766135021627"/>
          <c:y val="0.49447529108450206"/>
        </c:manualLayout>
      </c:layout>
    </c:title>
    <c:plotArea>
      <c:layout/>
      <c:doughnutChart>
        <c:varyColors val="1"/>
        <c:ser>
          <c:idx val="0"/>
          <c:order val="0"/>
          <c:tx>
            <c:strRef>
              <c:f>Blad1!$B$1</c:f>
              <c:strCache>
                <c:ptCount val="1"/>
                <c:pt idx="0">
                  <c:v>Försäljning</c:v>
                </c:pt>
              </c:strCache>
            </c:strRef>
          </c:tx>
          <c:dLbls>
            <c:dLbl>
              <c:idx val="0"/>
              <c:layout/>
              <c:tx>
                <c:rich>
                  <a:bodyPr/>
                  <a:lstStyle/>
                  <a:p>
                    <a:r>
                      <a:rPr lang="en-US" dirty="0">
                        <a:solidFill>
                          <a:schemeClr val="tx1">
                            <a:lumMod val="75000"/>
                          </a:schemeClr>
                        </a:solidFill>
                      </a:rPr>
                      <a:t>J</a:t>
                    </a:r>
                    <a:r>
                      <a:rPr lang="en-US" dirty="0"/>
                      <a:t>an</a:t>
                    </a:r>
                  </a:p>
                </c:rich>
              </c:tx>
              <c:showVal val="1"/>
              <c:showPercent val="1"/>
            </c:dLbl>
            <c:dLbl>
              <c:idx val="1"/>
              <c:layout/>
              <c:tx>
                <c:rich>
                  <a:bodyPr/>
                  <a:lstStyle/>
                  <a:p>
                    <a:r>
                      <a:rPr lang="sv-SE">
                        <a:solidFill>
                          <a:schemeClr val="tx1">
                            <a:lumMod val="75000"/>
                          </a:schemeClr>
                        </a:solidFill>
                      </a:rPr>
                      <a:t>F</a:t>
                    </a:r>
                    <a:r>
                      <a:rPr lang="sv-SE"/>
                      <a:t>eb</a:t>
                    </a:r>
                    <a:endParaRPr lang="sv-SE" dirty="0"/>
                  </a:p>
                </c:rich>
              </c:tx>
              <c:showPercent val="1"/>
            </c:dLbl>
            <c:dLbl>
              <c:idx val="2"/>
              <c:layout/>
              <c:tx>
                <c:rich>
                  <a:bodyPr/>
                  <a:lstStyle/>
                  <a:p>
                    <a:r>
                      <a:rPr lang="sv-SE">
                        <a:solidFill>
                          <a:schemeClr val="tx1">
                            <a:lumMod val="75000"/>
                          </a:schemeClr>
                        </a:solidFill>
                      </a:rPr>
                      <a:t>M</a:t>
                    </a:r>
                    <a:r>
                      <a:rPr lang="sv-SE"/>
                      <a:t>ars</a:t>
                    </a:r>
                    <a:endParaRPr lang="sv-SE" dirty="0"/>
                  </a:p>
                </c:rich>
              </c:tx>
              <c:showPercent val="1"/>
            </c:dLbl>
            <c:dLbl>
              <c:idx val="3"/>
              <c:layout/>
              <c:tx>
                <c:rich>
                  <a:bodyPr/>
                  <a:lstStyle/>
                  <a:p>
                    <a:r>
                      <a:rPr lang="sv-SE">
                        <a:solidFill>
                          <a:schemeClr val="tx1">
                            <a:lumMod val="75000"/>
                          </a:schemeClr>
                        </a:solidFill>
                      </a:rPr>
                      <a:t>A</a:t>
                    </a:r>
                    <a:r>
                      <a:rPr lang="sv-SE"/>
                      <a:t>pril</a:t>
                    </a:r>
                  </a:p>
                </c:rich>
              </c:tx>
              <c:showPercent val="1"/>
            </c:dLbl>
            <c:dLbl>
              <c:idx val="4"/>
              <c:layout/>
              <c:tx>
                <c:rich>
                  <a:bodyPr/>
                  <a:lstStyle/>
                  <a:p>
                    <a:r>
                      <a:rPr lang="sv-SE">
                        <a:solidFill>
                          <a:schemeClr val="tx1">
                            <a:lumMod val="75000"/>
                          </a:schemeClr>
                        </a:solidFill>
                      </a:rPr>
                      <a:t>M</a:t>
                    </a:r>
                    <a:r>
                      <a:rPr lang="sv-SE"/>
                      <a:t>aj</a:t>
                    </a:r>
                  </a:p>
                </c:rich>
              </c:tx>
              <c:showPercent val="1"/>
            </c:dLbl>
            <c:dLbl>
              <c:idx val="5"/>
              <c:layout/>
              <c:tx>
                <c:rich>
                  <a:bodyPr/>
                  <a:lstStyle/>
                  <a:p>
                    <a:r>
                      <a:rPr lang="sv-SE">
                        <a:solidFill>
                          <a:schemeClr val="tx1">
                            <a:lumMod val="75000"/>
                          </a:schemeClr>
                        </a:solidFill>
                      </a:rPr>
                      <a:t>J</a:t>
                    </a:r>
                    <a:r>
                      <a:rPr lang="sv-SE"/>
                      <a:t>uni</a:t>
                    </a:r>
                  </a:p>
                </c:rich>
              </c:tx>
              <c:showPercent val="1"/>
            </c:dLbl>
            <c:dLbl>
              <c:idx val="6"/>
              <c:layout/>
              <c:tx>
                <c:rich>
                  <a:bodyPr/>
                  <a:lstStyle/>
                  <a:p>
                    <a:r>
                      <a:rPr lang="sv-SE">
                        <a:solidFill>
                          <a:schemeClr val="tx1">
                            <a:lumMod val="75000"/>
                          </a:schemeClr>
                        </a:solidFill>
                      </a:rPr>
                      <a:t>J</a:t>
                    </a:r>
                    <a:r>
                      <a:rPr lang="sv-SE"/>
                      <a:t>uli</a:t>
                    </a:r>
                  </a:p>
                </c:rich>
              </c:tx>
              <c:showPercent val="1"/>
            </c:dLbl>
            <c:dLbl>
              <c:idx val="7"/>
              <c:layout/>
              <c:tx>
                <c:rich>
                  <a:bodyPr/>
                  <a:lstStyle/>
                  <a:p>
                    <a:r>
                      <a:rPr lang="sv-SE">
                        <a:solidFill>
                          <a:schemeClr val="tx1">
                            <a:lumMod val="75000"/>
                          </a:schemeClr>
                        </a:solidFill>
                      </a:rPr>
                      <a:t>A</a:t>
                    </a:r>
                    <a:r>
                      <a:rPr lang="sv-SE"/>
                      <a:t>ug</a:t>
                    </a:r>
                  </a:p>
                </c:rich>
              </c:tx>
              <c:showPercent val="1"/>
            </c:dLbl>
            <c:dLbl>
              <c:idx val="8"/>
              <c:layout/>
              <c:tx>
                <c:rich>
                  <a:bodyPr/>
                  <a:lstStyle/>
                  <a:p>
                    <a:r>
                      <a:rPr lang="sv-SE">
                        <a:solidFill>
                          <a:schemeClr val="tx1">
                            <a:lumMod val="75000"/>
                          </a:schemeClr>
                        </a:solidFill>
                      </a:rPr>
                      <a:t>S</a:t>
                    </a:r>
                    <a:r>
                      <a:rPr lang="sv-SE"/>
                      <a:t>ept</a:t>
                    </a:r>
                  </a:p>
                </c:rich>
              </c:tx>
              <c:showPercent val="1"/>
            </c:dLbl>
            <c:dLbl>
              <c:idx val="9"/>
              <c:layout/>
              <c:tx>
                <c:rich>
                  <a:bodyPr/>
                  <a:lstStyle/>
                  <a:p>
                    <a:r>
                      <a:rPr lang="sv-SE">
                        <a:solidFill>
                          <a:schemeClr val="tx1">
                            <a:lumMod val="75000"/>
                          </a:schemeClr>
                        </a:solidFill>
                      </a:rPr>
                      <a:t>O</a:t>
                    </a:r>
                    <a:r>
                      <a:rPr lang="sv-SE"/>
                      <a:t>kt</a:t>
                    </a:r>
                  </a:p>
                </c:rich>
              </c:tx>
              <c:showPercent val="1"/>
            </c:dLbl>
            <c:dLbl>
              <c:idx val="10"/>
              <c:layout/>
              <c:tx>
                <c:rich>
                  <a:bodyPr/>
                  <a:lstStyle/>
                  <a:p>
                    <a:r>
                      <a:rPr lang="sv-SE">
                        <a:solidFill>
                          <a:schemeClr val="tx1">
                            <a:lumMod val="75000"/>
                          </a:schemeClr>
                        </a:solidFill>
                      </a:rPr>
                      <a:t>N</a:t>
                    </a:r>
                    <a:r>
                      <a:rPr lang="sv-SE"/>
                      <a:t>ov</a:t>
                    </a:r>
                  </a:p>
                </c:rich>
              </c:tx>
              <c:showPercent val="1"/>
            </c:dLbl>
            <c:dLbl>
              <c:idx val="11"/>
              <c:layout/>
              <c:tx>
                <c:rich>
                  <a:bodyPr/>
                  <a:lstStyle/>
                  <a:p>
                    <a:r>
                      <a:rPr lang="sv-SE">
                        <a:solidFill>
                          <a:schemeClr val="tx1">
                            <a:lumMod val="75000"/>
                          </a:schemeClr>
                        </a:solidFill>
                      </a:rPr>
                      <a:t>D</a:t>
                    </a:r>
                    <a:r>
                      <a:rPr lang="sv-SE"/>
                      <a:t>ec</a:t>
                    </a:r>
                  </a:p>
                </c:rich>
              </c:tx>
              <c:showPercent val="1"/>
            </c:dLbl>
            <c:txPr>
              <a:bodyPr/>
              <a:lstStyle/>
              <a:p>
                <a:pPr>
                  <a:defRPr>
                    <a:solidFill>
                      <a:schemeClr val="tx1">
                        <a:lumMod val="75000"/>
                      </a:schemeClr>
                    </a:solidFill>
                  </a:defRPr>
                </a:pPr>
                <a:endParaRPr lang="sv-SE"/>
              </a:p>
            </c:txPr>
            <c:showPercent val="1"/>
            <c:showLeaderLines val="1"/>
          </c:dLbls>
          <c:cat>
            <c:strRef>
              <c:f>Blad1!$A$2:$A$13</c:f>
              <c:strCache>
                <c:ptCount val="12"/>
                <c:pt idx="0">
                  <c:v>Januari</c:v>
                </c:pt>
                <c:pt idx="1">
                  <c:v>Februari</c:v>
                </c:pt>
                <c:pt idx="2">
                  <c:v>Mars</c:v>
                </c:pt>
                <c:pt idx="3">
                  <c:v>April</c:v>
                </c:pt>
                <c:pt idx="4">
                  <c:v>Maj</c:v>
                </c:pt>
                <c:pt idx="5">
                  <c:v>Juni</c:v>
                </c:pt>
                <c:pt idx="6">
                  <c:v>Juli</c:v>
                </c:pt>
                <c:pt idx="7">
                  <c:v>Augusti</c:v>
                </c:pt>
                <c:pt idx="8">
                  <c:v>September</c:v>
                </c:pt>
                <c:pt idx="9">
                  <c:v>Oktober</c:v>
                </c:pt>
                <c:pt idx="10">
                  <c:v>November</c:v>
                </c:pt>
                <c:pt idx="11">
                  <c:v>December</c:v>
                </c:pt>
              </c:strCache>
            </c:strRef>
          </c:cat>
          <c:val>
            <c:numRef>
              <c:f>Blad1!$B$2:$B$13</c:f>
              <c:numCache>
                <c:formatCode>0%</c:formatCode>
                <c:ptCount val="12"/>
                <c:pt idx="0">
                  <c:v>8.0000000000000224E-2</c:v>
                </c:pt>
                <c:pt idx="1">
                  <c:v>8.0000000000000224E-2</c:v>
                </c:pt>
                <c:pt idx="2">
                  <c:v>8.0000000000000224E-2</c:v>
                </c:pt>
                <c:pt idx="3">
                  <c:v>8.0000000000000224E-2</c:v>
                </c:pt>
                <c:pt idx="4">
                  <c:v>8.0000000000000224E-2</c:v>
                </c:pt>
                <c:pt idx="5">
                  <c:v>8.0000000000000224E-2</c:v>
                </c:pt>
                <c:pt idx="6">
                  <c:v>8.0000000000000224E-2</c:v>
                </c:pt>
                <c:pt idx="7">
                  <c:v>8.0000000000000224E-2</c:v>
                </c:pt>
                <c:pt idx="8">
                  <c:v>8.0000000000000224E-2</c:v>
                </c:pt>
                <c:pt idx="9">
                  <c:v>8.0000000000000224E-2</c:v>
                </c:pt>
                <c:pt idx="10">
                  <c:v>8.0000000000000224E-2</c:v>
                </c:pt>
                <c:pt idx="11">
                  <c:v>8.0000000000000224E-2</c:v>
                </c:pt>
              </c:numCache>
            </c:numRef>
          </c:val>
        </c:ser>
        <c:dLbls>
          <c:showPercent val="1"/>
        </c:dLbls>
        <c:firstSliceAng val="0"/>
        <c:holeSize val="50"/>
      </c:doughnutChart>
    </c:plotArea>
    <c:plotVisOnly val="1"/>
  </c:chart>
  <c:txPr>
    <a:bodyPr/>
    <a:lstStyle/>
    <a:p>
      <a:pPr>
        <a:defRPr sz="1800"/>
      </a:pPr>
      <a:endParaRPr lang="sv-SE"/>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3E748-B0E1-4352-8906-1650FD38834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sv-SE"/>
        </a:p>
      </dgm:t>
    </dgm:pt>
    <dgm:pt modelId="{D3BD0542-4B3E-4F4D-892F-84B4DD476D0A}">
      <dgm:prSet phldrT="[Text]" custT="1"/>
      <dgm:spPr>
        <a:solidFill>
          <a:schemeClr val="accent2">
            <a:lumMod val="50000"/>
          </a:schemeClr>
        </a:solidFill>
      </dgm:spPr>
      <dgm:t>
        <a:bodyPr/>
        <a:lstStyle/>
        <a:p>
          <a:r>
            <a:rPr lang="sv-SE" sz="1400" b="1" dirty="0" err="1" smtClean="0"/>
            <a:t>Rekryterings-beslut</a:t>
          </a:r>
          <a:endParaRPr lang="sv-SE" sz="1100" b="1" dirty="0"/>
        </a:p>
      </dgm:t>
    </dgm:pt>
    <dgm:pt modelId="{D0DE8BCE-D78E-4183-972F-60043693A028}" type="parTrans" cxnId="{7C02CFA2-C251-4AF0-9DF7-AF0E203750DF}">
      <dgm:prSet/>
      <dgm:spPr/>
      <dgm:t>
        <a:bodyPr/>
        <a:lstStyle/>
        <a:p>
          <a:endParaRPr lang="sv-SE"/>
        </a:p>
      </dgm:t>
    </dgm:pt>
    <dgm:pt modelId="{B7335526-4A98-486F-84D0-73AD75573236}" type="sibTrans" cxnId="{7C02CFA2-C251-4AF0-9DF7-AF0E203750DF}">
      <dgm:prSet/>
      <dgm:spPr>
        <a:solidFill>
          <a:schemeClr val="accent2">
            <a:lumMod val="50000"/>
          </a:schemeClr>
        </a:solidFill>
      </dgm:spPr>
      <dgm:t>
        <a:bodyPr/>
        <a:lstStyle/>
        <a:p>
          <a:endParaRPr lang="sv-SE"/>
        </a:p>
      </dgm:t>
    </dgm:pt>
    <dgm:pt modelId="{DEF4C6F3-B6C1-4FCE-AE53-D087BBBF802E}">
      <dgm:prSet phldrT="[Text]" custT="1"/>
      <dgm:spPr>
        <a:ln>
          <a:solidFill>
            <a:schemeClr val="accent2">
              <a:lumMod val="50000"/>
            </a:schemeClr>
          </a:solidFill>
        </a:ln>
      </dgm:spPr>
      <dgm:t>
        <a:bodyPr lIns="0" tIns="0" rIns="0" bIns="0"/>
        <a:lstStyle/>
        <a:p>
          <a:r>
            <a:rPr lang="sv-SE" sz="1200" b="1" dirty="0" smtClean="0"/>
            <a:t>Rekryteringsbehov uppstår</a:t>
          </a:r>
          <a:endParaRPr lang="sv-SE" sz="1200" b="1" dirty="0"/>
        </a:p>
      </dgm:t>
    </dgm:pt>
    <dgm:pt modelId="{4F1A9BC8-E4A9-450F-9F55-EB53A846F611}" type="parTrans" cxnId="{F505221F-9229-46E0-9A0F-A614B1FC733E}">
      <dgm:prSet/>
      <dgm:spPr/>
      <dgm:t>
        <a:bodyPr/>
        <a:lstStyle/>
        <a:p>
          <a:endParaRPr lang="sv-SE"/>
        </a:p>
      </dgm:t>
    </dgm:pt>
    <dgm:pt modelId="{1CEA1A32-6F1D-4DCA-93FF-D58F0E8483E9}" type="sibTrans" cxnId="{F505221F-9229-46E0-9A0F-A614B1FC733E}">
      <dgm:prSet/>
      <dgm:spPr/>
      <dgm:t>
        <a:bodyPr/>
        <a:lstStyle/>
        <a:p>
          <a:endParaRPr lang="sv-SE"/>
        </a:p>
      </dgm:t>
    </dgm:pt>
    <dgm:pt modelId="{F4AF4A1D-B33B-4F4E-8E58-AE2D7FA8EAC7}">
      <dgm:prSet phldrT="[Text]" custT="1"/>
      <dgm:spPr>
        <a:solidFill>
          <a:schemeClr val="accent2">
            <a:lumMod val="75000"/>
          </a:schemeClr>
        </a:solidFill>
      </dgm:spPr>
      <dgm:t>
        <a:bodyPr/>
        <a:lstStyle/>
        <a:p>
          <a:r>
            <a:rPr lang="sv-SE" sz="1400" b="1" dirty="0" err="1" smtClean="0"/>
            <a:t>Uppdrags-beskrivning</a:t>
          </a:r>
          <a:endParaRPr lang="sv-SE" sz="1000" b="1" dirty="0"/>
        </a:p>
      </dgm:t>
    </dgm:pt>
    <dgm:pt modelId="{6012760B-89E0-4DFE-84A5-16A6D3A3730E}" type="parTrans" cxnId="{F97C8202-3DAA-4AB3-9866-C4D23B06CC89}">
      <dgm:prSet/>
      <dgm:spPr/>
      <dgm:t>
        <a:bodyPr/>
        <a:lstStyle/>
        <a:p>
          <a:endParaRPr lang="sv-SE"/>
        </a:p>
      </dgm:t>
    </dgm:pt>
    <dgm:pt modelId="{0020ABED-B246-4D57-9E0E-53AC9E1855FE}" type="sibTrans" cxnId="{F97C8202-3DAA-4AB3-9866-C4D23B06CC89}">
      <dgm:prSet/>
      <dgm:spPr>
        <a:solidFill>
          <a:schemeClr val="accent2">
            <a:lumMod val="75000"/>
          </a:schemeClr>
        </a:solidFill>
        <a:ln>
          <a:solidFill>
            <a:schemeClr val="accent2">
              <a:lumMod val="75000"/>
            </a:schemeClr>
          </a:solidFill>
        </a:ln>
      </dgm:spPr>
      <dgm:t>
        <a:bodyPr/>
        <a:lstStyle/>
        <a:p>
          <a:endParaRPr lang="sv-SE"/>
        </a:p>
      </dgm:t>
    </dgm:pt>
    <dgm:pt modelId="{1C1358FB-546B-4C2B-B086-E8E1D5445C42}">
      <dgm:prSet phldrT="[Text]" custT="1"/>
      <dgm:spPr>
        <a:ln>
          <a:solidFill>
            <a:schemeClr val="accent2">
              <a:lumMod val="75000"/>
            </a:schemeClr>
          </a:solidFill>
        </a:ln>
      </dgm:spPr>
      <dgm:t>
        <a:bodyPr lIns="0" tIns="0" rIns="0" bIns="0"/>
        <a:lstStyle/>
        <a:p>
          <a:pPr marL="0" marR="0" indent="0" defTabSz="914400" eaLnBrk="1" fontAlgn="auto" latinLnBrk="0" hangingPunct="1">
            <a:lnSpc>
              <a:spcPct val="100000"/>
            </a:lnSpc>
            <a:spcBef>
              <a:spcPts val="0"/>
            </a:spcBef>
            <a:spcAft>
              <a:spcPts val="0"/>
            </a:spcAft>
            <a:buClrTx/>
            <a:buSzTx/>
            <a:buFontTx/>
            <a:buNone/>
            <a:tabLst/>
            <a:defRPr/>
          </a:pPr>
          <a:r>
            <a:rPr lang="sv-SE" sz="1200" b="1" dirty="0" smtClean="0"/>
            <a:t>Uppdragsformulering</a:t>
          </a:r>
        </a:p>
      </dgm:t>
    </dgm:pt>
    <dgm:pt modelId="{C55A7785-10FE-4F48-9460-C9B2B73838B3}" type="parTrans" cxnId="{15B935D1-BDB5-4985-95FD-58294E20A29A}">
      <dgm:prSet/>
      <dgm:spPr/>
      <dgm:t>
        <a:bodyPr/>
        <a:lstStyle/>
        <a:p>
          <a:endParaRPr lang="sv-SE"/>
        </a:p>
      </dgm:t>
    </dgm:pt>
    <dgm:pt modelId="{4F81EC4F-1EB2-4973-93DA-8A5AEA070D9B}" type="sibTrans" cxnId="{15B935D1-BDB5-4985-95FD-58294E20A29A}">
      <dgm:prSet/>
      <dgm:spPr/>
      <dgm:t>
        <a:bodyPr/>
        <a:lstStyle/>
        <a:p>
          <a:endParaRPr lang="sv-SE"/>
        </a:p>
      </dgm:t>
    </dgm:pt>
    <dgm:pt modelId="{206A78E8-7C1C-4147-A22E-4D21336328DA}">
      <dgm:prSet phldrT="[Text]" custT="1"/>
      <dgm:spPr>
        <a:solidFill>
          <a:schemeClr val="accent2">
            <a:lumMod val="60000"/>
            <a:lumOff val="40000"/>
          </a:schemeClr>
        </a:solidFill>
      </dgm:spPr>
      <dgm:t>
        <a:bodyPr/>
        <a:lstStyle/>
        <a:p>
          <a:r>
            <a:rPr lang="sv-SE" sz="1600" b="1" dirty="0" smtClean="0"/>
            <a:t>Urval</a:t>
          </a:r>
          <a:endParaRPr lang="sv-SE" sz="1050" b="1" dirty="0"/>
        </a:p>
      </dgm:t>
    </dgm:pt>
    <dgm:pt modelId="{BD78699D-05A7-434B-A810-9D78788A5D02}" type="parTrans" cxnId="{426D93C4-D6DD-45B4-88DD-7D91A30454CB}">
      <dgm:prSet/>
      <dgm:spPr/>
      <dgm:t>
        <a:bodyPr/>
        <a:lstStyle/>
        <a:p>
          <a:endParaRPr lang="sv-SE"/>
        </a:p>
      </dgm:t>
    </dgm:pt>
    <dgm:pt modelId="{0518A717-C13B-43D7-B083-D758C2D7D7B4}" type="sibTrans" cxnId="{426D93C4-D6DD-45B4-88DD-7D91A30454CB}">
      <dgm:prSet/>
      <dgm:spPr>
        <a:solidFill>
          <a:schemeClr val="accent2">
            <a:lumMod val="60000"/>
            <a:lumOff val="40000"/>
          </a:schemeClr>
        </a:solidFill>
        <a:ln>
          <a:solidFill>
            <a:schemeClr val="accent2">
              <a:lumMod val="40000"/>
              <a:lumOff val="60000"/>
            </a:schemeClr>
          </a:solidFill>
        </a:ln>
      </dgm:spPr>
      <dgm:t>
        <a:bodyPr/>
        <a:lstStyle/>
        <a:p>
          <a:endParaRPr lang="sv-SE"/>
        </a:p>
      </dgm:t>
    </dgm:pt>
    <dgm:pt modelId="{90EFF998-1D99-4C0E-967E-CA41FCD5E4EC}">
      <dgm:prSet phldrT="[Text]" custT="1"/>
      <dgm:spPr>
        <a:ln>
          <a:solidFill>
            <a:schemeClr val="accent2">
              <a:lumMod val="60000"/>
              <a:lumOff val="40000"/>
            </a:schemeClr>
          </a:solidFill>
        </a:ln>
      </dgm:spPr>
      <dgm:t>
        <a:bodyPr lIns="0" tIns="0" rIns="0" bIns="0"/>
        <a:lstStyle/>
        <a:p>
          <a:pPr marL="57150" indent="0" defTabSz="400050">
            <a:lnSpc>
              <a:spcPct val="90000"/>
            </a:lnSpc>
            <a:spcBef>
              <a:spcPct val="0"/>
            </a:spcBef>
            <a:spcAft>
              <a:spcPct val="15000"/>
            </a:spcAft>
            <a:buNone/>
          </a:pPr>
          <a:r>
            <a:rPr lang="sv-SE" sz="1000" b="1" dirty="0" smtClean="0"/>
            <a:t>Kandidaturval</a:t>
          </a:r>
          <a:endParaRPr lang="sv-SE" sz="1000" b="1" dirty="0"/>
        </a:p>
      </dgm:t>
    </dgm:pt>
    <dgm:pt modelId="{0D308BF8-DD43-49BC-942D-BE5597ECC680}" type="parTrans" cxnId="{DEBC1A90-3D1F-43F3-992B-19D83DDEF0B4}">
      <dgm:prSet/>
      <dgm:spPr/>
      <dgm:t>
        <a:bodyPr/>
        <a:lstStyle/>
        <a:p>
          <a:endParaRPr lang="sv-SE"/>
        </a:p>
      </dgm:t>
    </dgm:pt>
    <dgm:pt modelId="{44C4005A-C9FE-4ED2-B09E-C5506A320B4D}" type="sibTrans" cxnId="{DEBC1A90-3D1F-43F3-992B-19D83DDEF0B4}">
      <dgm:prSet/>
      <dgm:spPr/>
      <dgm:t>
        <a:bodyPr/>
        <a:lstStyle/>
        <a:p>
          <a:endParaRPr lang="sv-SE"/>
        </a:p>
      </dgm:t>
    </dgm:pt>
    <dgm:pt modelId="{E34CB271-EA08-422F-8696-8AF8F7306BFE}">
      <dgm:prSet phldrT="[Text]" custT="1"/>
      <dgm:spPr>
        <a:ln>
          <a:solidFill>
            <a:schemeClr val="accent2">
              <a:lumMod val="50000"/>
            </a:schemeClr>
          </a:solidFill>
        </a:ln>
      </dgm:spPr>
      <dgm:t>
        <a:bodyPr lIns="0" tIns="0" rIns="0" bIns="0"/>
        <a:lstStyle/>
        <a:p>
          <a:r>
            <a:rPr lang="sv-SE" sz="1200" b="1" dirty="0" err="1" smtClean="0"/>
            <a:t>Uppstartsmöte</a:t>
          </a:r>
          <a:endParaRPr lang="sv-SE" sz="1200" b="1" dirty="0"/>
        </a:p>
      </dgm:t>
    </dgm:pt>
    <dgm:pt modelId="{661D84BF-96B2-4153-A124-2301CBD95C84}" type="parTrans" cxnId="{606B9857-E9E4-424E-BF26-BE5CEF12D16A}">
      <dgm:prSet/>
      <dgm:spPr/>
      <dgm:t>
        <a:bodyPr/>
        <a:lstStyle/>
        <a:p>
          <a:endParaRPr lang="sv-SE"/>
        </a:p>
      </dgm:t>
    </dgm:pt>
    <dgm:pt modelId="{B0C4C3AA-1CB0-4209-BB42-28C06F3A3C6F}" type="sibTrans" cxnId="{606B9857-E9E4-424E-BF26-BE5CEF12D16A}">
      <dgm:prSet/>
      <dgm:spPr/>
      <dgm:t>
        <a:bodyPr/>
        <a:lstStyle/>
        <a:p>
          <a:endParaRPr lang="sv-SE"/>
        </a:p>
      </dgm:t>
    </dgm:pt>
    <dgm:pt modelId="{4A5FA49A-FEA9-4526-8DC0-D1021522F8E8}">
      <dgm:prSet phldrT="[Text]" custT="1"/>
      <dgm:spPr>
        <a:ln>
          <a:solidFill>
            <a:schemeClr val="accent2">
              <a:lumMod val="75000"/>
            </a:schemeClr>
          </a:solidFill>
        </a:ln>
      </dgm:spPr>
      <dgm:t>
        <a:bodyPr lIns="0" tIns="0" rIns="0" bIns="0"/>
        <a:lstStyle/>
        <a:p>
          <a:pPr marL="57150" indent="0" defTabSz="444500">
            <a:lnSpc>
              <a:spcPct val="90000"/>
            </a:lnSpc>
            <a:spcBef>
              <a:spcPct val="0"/>
            </a:spcBef>
            <a:spcAft>
              <a:spcPct val="15000"/>
            </a:spcAft>
            <a:buNone/>
          </a:pPr>
          <a:endParaRPr lang="sv-SE" sz="1200" b="1" dirty="0"/>
        </a:p>
      </dgm:t>
    </dgm:pt>
    <dgm:pt modelId="{EDE10C5B-C31F-4E0D-9642-7828D463228D}" type="parTrans" cxnId="{1DAC830A-F226-4BF8-BD0A-D02A7E4527CB}">
      <dgm:prSet/>
      <dgm:spPr/>
      <dgm:t>
        <a:bodyPr/>
        <a:lstStyle/>
        <a:p>
          <a:endParaRPr lang="sv-SE"/>
        </a:p>
      </dgm:t>
    </dgm:pt>
    <dgm:pt modelId="{436F14B5-836A-4235-9067-D344E8068347}" type="sibTrans" cxnId="{1DAC830A-F226-4BF8-BD0A-D02A7E4527CB}">
      <dgm:prSet/>
      <dgm:spPr/>
      <dgm:t>
        <a:bodyPr/>
        <a:lstStyle/>
        <a:p>
          <a:endParaRPr lang="sv-SE"/>
        </a:p>
      </dgm:t>
    </dgm:pt>
    <dgm:pt modelId="{5D970E06-4A0A-4883-A697-CE17FC144982}">
      <dgm:prSet custT="1"/>
      <dgm:spPr>
        <a:solidFill>
          <a:schemeClr val="accent2">
            <a:lumMod val="20000"/>
            <a:lumOff val="80000"/>
          </a:schemeClr>
        </a:solidFill>
      </dgm:spPr>
      <dgm:t>
        <a:bodyPr/>
        <a:lstStyle/>
        <a:p>
          <a:r>
            <a:rPr lang="sv-SE" sz="1600" b="1" dirty="0" smtClean="0">
              <a:solidFill>
                <a:schemeClr val="accent2">
                  <a:lumMod val="50000"/>
                </a:schemeClr>
              </a:solidFill>
            </a:rPr>
            <a:t>Beslut</a:t>
          </a:r>
          <a:endParaRPr lang="sv-SE" sz="1100" b="1" dirty="0">
            <a:solidFill>
              <a:schemeClr val="accent2">
                <a:lumMod val="50000"/>
              </a:schemeClr>
            </a:solidFill>
          </a:endParaRPr>
        </a:p>
      </dgm:t>
    </dgm:pt>
    <dgm:pt modelId="{8A729F88-0256-439C-8F0F-EBB57F701F2E}" type="parTrans" cxnId="{E810DA07-4754-47BF-9DC8-8C621C439E4C}">
      <dgm:prSet/>
      <dgm:spPr/>
      <dgm:t>
        <a:bodyPr/>
        <a:lstStyle/>
        <a:p>
          <a:endParaRPr lang="sv-SE"/>
        </a:p>
      </dgm:t>
    </dgm:pt>
    <dgm:pt modelId="{B1446513-E1BE-4AC6-AD05-661204908A57}" type="sibTrans" cxnId="{E810DA07-4754-47BF-9DC8-8C621C439E4C}">
      <dgm:prSet/>
      <dgm:spPr/>
      <dgm:t>
        <a:bodyPr/>
        <a:lstStyle/>
        <a:p>
          <a:endParaRPr lang="sv-SE"/>
        </a:p>
      </dgm:t>
    </dgm:pt>
    <dgm:pt modelId="{35B6A85A-4344-424A-BFAB-6DC6E0331820}">
      <dgm:prSet custT="1"/>
      <dgm:spPr>
        <a:ln>
          <a:solidFill>
            <a:schemeClr val="accent2">
              <a:lumMod val="20000"/>
              <a:lumOff val="80000"/>
            </a:schemeClr>
          </a:solidFill>
        </a:ln>
      </dgm:spPr>
      <dgm:t>
        <a:bodyPr lIns="0" tIns="0" rIns="0" bIns="0"/>
        <a:lstStyle/>
        <a:p>
          <a:pPr marL="0" marR="0" indent="0" defTabSz="914400" eaLnBrk="1" fontAlgn="auto" latinLnBrk="0" hangingPunct="1">
            <a:lnSpc>
              <a:spcPct val="100000"/>
            </a:lnSpc>
            <a:spcBef>
              <a:spcPts val="0"/>
            </a:spcBef>
            <a:spcAft>
              <a:spcPts val="0"/>
            </a:spcAft>
            <a:buClrTx/>
            <a:buSzTx/>
            <a:buFontTx/>
            <a:buNone/>
            <a:tabLst/>
            <a:defRPr/>
          </a:pPr>
          <a:r>
            <a:rPr lang="sv-SE" sz="1200" b="1" dirty="0" smtClean="0"/>
            <a:t>Samtycke</a:t>
          </a:r>
          <a:endParaRPr lang="sv-SE" sz="1200" b="1" dirty="0"/>
        </a:p>
      </dgm:t>
    </dgm:pt>
    <dgm:pt modelId="{BD9E8BCF-9C0C-4A51-B27F-EED8754BD406}" type="parTrans" cxnId="{589D7F40-FCF1-4C6A-B154-7D731C841057}">
      <dgm:prSet/>
      <dgm:spPr/>
      <dgm:t>
        <a:bodyPr/>
        <a:lstStyle/>
        <a:p>
          <a:endParaRPr lang="sv-SE"/>
        </a:p>
      </dgm:t>
    </dgm:pt>
    <dgm:pt modelId="{01B14AB8-9FB0-4A8C-B33D-409CAB774230}" type="sibTrans" cxnId="{589D7F40-FCF1-4C6A-B154-7D731C841057}">
      <dgm:prSet/>
      <dgm:spPr/>
      <dgm:t>
        <a:bodyPr/>
        <a:lstStyle/>
        <a:p>
          <a:endParaRPr lang="sv-SE"/>
        </a:p>
      </dgm:t>
    </dgm:pt>
    <dgm:pt modelId="{B6044638-771B-41F0-8864-5F306D073D7D}">
      <dgm:prSet phldrT="[Text]" custT="1"/>
      <dgm:spPr>
        <a:ln>
          <a:solidFill>
            <a:schemeClr val="accent2">
              <a:lumMod val="50000"/>
            </a:schemeClr>
          </a:solidFill>
        </a:ln>
      </dgm:spPr>
      <dgm:t>
        <a:bodyPr lIns="0" tIns="0" rIns="0" bIns="0"/>
        <a:lstStyle/>
        <a:p>
          <a:r>
            <a:rPr lang="sv-SE" sz="1200" b="1" dirty="0" smtClean="0"/>
            <a:t>Prövning intern/extern</a:t>
          </a:r>
          <a:endParaRPr lang="sv-SE" sz="1200" b="1" dirty="0"/>
        </a:p>
      </dgm:t>
    </dgm:pt>
    <dgm:pt modelId="{8A16672D-7A3B-45DC-9214-EE87A4A8175F}" type="parTrans" cxnId="{FA5695E4-D0DE-4DE8-B4E2-421128C72FFD}">
      <dgm:prSet/>
      <dgm:spPr/>
      <dgm:t>
        <a:bodyPr/>
        <a:lstStyle/>
        <a:p>
          <a:endParaRPr lang="sv-SE"/>
        </a:p>
      </dgm:t>
    </dgm:pt>
    <dgm:pt modelId="{4B17D087-51DE-49F5-8841-726005FAEB92}" type="sibTrans" cxnId="{FA5695E4-D0DE-4DE8-B4E2-421128C72FFD}">
      <dgm:prSet/>
      <dgm:spPr/>
      <dgm:t>
        <a:bodyPr/>
        <a:lstStyle/>
        <a:p>
          <a:endParaRPr lang="sv-SE"/>
        </a:p>
      </dgm:t>
    </dgm:pt>
    <dgm:pt modelId="{9B9D5C12-66F5-49B6-B947-74085372CCE8}">
      <dgm:prSet phldrT="[Text]" custT="1"/>
      <dgm:spPr>
        <a:ln>
          <a:solidFill>
            <a:schemeClr val="accent2">
              <a:lumMod val="75000"/>
            </a:schemeClr>
          </a:solidFill>
        </a:ln>
      </dgm:spPr>
      <dgm:t>
        <a:bodyPr lIns="0" tIns="0" rIns="0" bIns="0"/>
        <a:lstStyle/>
        <a:p>
          <a:pPr marL="0" marR="0" indent="0" defTabSz="914400" eaLnBrk="1" fontAlgn="auto" latinLnBrk="0" hangingPunct="1">
            <a:lnSpc>
              <a:spcPct val="100000"/>
            </a:lnSpc>
            <a:spcBef>
              <a:spcPts val="0"/>
            </a:spcBef>
            <a:spcAft>
              <a:spcPts val="0"/>
            </a:spcAft>
            <a:buClrTx/>
            <a:buSzTx/>
            <a:buFontTx/>
            <a:buNone/>
            <a:tabLst/>
            <a:defRPr/>
          </a:pPr>
          <a:r>
            <a:rPr lang="sv-SE" sz="1200" b="1" dirty="0" smtClean="0"/>
            <a:t>Kravprofil</a:t>
          </a:r>
          <a:endParaRPr lang="sv-SE" sz="1200" b="1" dirty="0"/>
        </a:p>
      </dgm:t>
    </dgm:pt>
    <dgm:pt modelId="{8D9271F0-9289-4A6A-9229-362986A3D823}" type="parTrans" cxnId="{777C0C6B-24E1-436D-81C4-313FB577AA61}">
      <dgm:prSet/>
      <dgm:spPr/>
      <dgm:t>
        <a:bodyPr/>
        <a:lstStyle/>
        <a:p>
          <a:endParaRPr lang="sv-SE"/>
        </a:p>
      </dgm:t>
    </dgm:pt>
    <dgm:pt modelId="{59455E70-2F7E-4C15-8B65-4352B3A86CDC}" type="sibTrans" cxnId="{777C0C6B-24E1-436D-81C4-313FB577AA61}">
      <dgm:prSet/>
      <dgm:spPr/>
      <dgm:t>
        <a:bodyPr/>
        <a:lstStyle/>
        <a:p>
          <a:endParaRPr lang="sv-SE"/>
        </a:p>
      </dgm:t>
    </dgm:pt>
    <dgm:pt modelId="{C0B5014B-7178-4917-9277-59A9CEF28CE8}">
      <dgm:prSet phldrT="[Text]" custT="1"/>
      <dgm:spPr>
        <a:ln>
          <a:solidFill>
            <a:schemeClr val="accent2">
              <a:lumMod val="75000"/>
            </a:schemeClr>
          </a:solidFill>
        </a:ln>
      </dgm:spPr>
      <dgm:t>
        <a:bodyPr lIns="0" tIns="0" rIns="0" bIns="0"/>
        <a:lstStyle/>
        <a:p>
          <a:pPr marL="0" marR="0" indent="0" defTabSz="914400" eaLnBrk="1" fontAlgn="auto" latinLnBrk="0" hangingPunct="1">
            <a:lnSpc>
              <a:spcPct val="100000"/>
            </a:lnSpc>
            <a:spcBef>
              <a:spcPts val="0"/>
            </a:spcBef>
            <a:spcAft>
              <a:spcPts val="0"/>
            </a:spcAft>
            <a:buClrTx/>
            <a:buSzTx/>
            <a:buFontTx/>
            <a:buNone/>
            <a:tabLst/>
            <a:defRPr/>
          </a:pPr>
          <a:r>
            <a:rPr lang="sv-SE" sz="1200" b="1" dirty="0" smtClean="0"/>
            <a:t>Annonsering</a:t>
          </a:r>
          <a:endParaRPr lang="sv-SE" sz="1200" b="1" dirty="0"/>
        </a:p>
      </dgm:t>
    </dgm:pt>
    <dgm:pt modelId="{EDDA5548-C19E-409B-9A75-4A382A874F2B}" type="parTrans" cxnId="{F5D4521C-E66E-4467-9617-CF313D46A79A}">
      <dgm:prSet/>
      <dgm:spPr/>
      <dgm:t>
        <a:bodyPr/>
        <a:lstStyle/>
        <a:p>
          <a:endParaRPr lang="sv-SE"/>
        </a:p>
      </dgm:t>
    </dgm:pt>
    <dgm:pt modelId="{48F6B35B-3A9A-453F-9C51-27FE88B6A5E3}" type="sibTrans" cxnId="{F5D4521C-E66E-4467-9617-CF313D46A79A}">
      <dgm:prSet/>
      <dgm:spPr/>
      <dgm:t>
        <a:bodyPr/>
        <a:lstStyle/>
        <a:p>
          <a:endParaRPr lang="sv-SE"/>
        </a:p>
      </dgm:t>
    </dgm:pt>
    <dgm:pt modelId="{93FB7B4B-24AC-496E-B564-5A648ECE4BED}">
      <dgm:prSet phldrT="[Text]" custT="1"/>
      <dgm:spPr>
        <a:ln>
          <a:solidFill>
            <a:schemeClr val="accent2">
              <a:lumMod val="75000"/>
            </a:schemeClr>
          </a:solidFill>
        </a:ln>
      </dgm:spPr>
      <dgm:t>
        <a:bodyPr lIns="0" tIns="0" rIns="0" bIns="0"/>
        <a:lstStyle/>
        <a:p>
          <a:pPr marL="0" marR="0" indent="0" defTabSz="914400" eaLnBrk="1" fontAlgn="auto" latinLnBrk="0" hangingPunct="1">
            <a:lnSpc>
              <a:spcPct val="100000"/>
            </a:lnSpc>
            <a:spcBef>
              <a:spcPts val="0"/>
            </a:spcBef>
            <a:spcAft>
              <a:spcPts val="0"/>
            </a:spcAft>
            <a:buClrTx/>
            <a:buSzTx/>
            <a:buFontTx/>
            <a:buNone/>
            <a:tabLst/>
            <a:defRPr/>
          </a:pPr>
          <a:r>
            <a:rPr lang="sv-SE" sz="1200" b="1" dirty="0" err="1" smtClean="0"/>
            <a:t>Search/konsultstöd</a:t>
          </a:r>
          <a:endParaRPr lang="sv-SE" sz="1200" b="1" dirty="0" smtClean="0"/>
        </a:p>
        <a:p>
          <a:pPr marL="0" marR="0" indent="0" defTabSz="914400" eaLnBrk="1" fontAlgn="auto" latinLnBrk="0" hangingPunct="1">
            <a:lnSpc>
              <a:spcPct val="100000"/>
            </a:lnSpc>
            <a:spcBef>
              <a:spcPts val="0"/>
            </a:spcBef>
            <a:spcAft>
              <a:spcPts val="0"/>
            </a:spcAft>
            <a:buClrTx/>
            <a:buSzTx/>
            <a:buFontTx/>
            <a:buNone/>
            <a:tabLst/>
            <a:defRPr/>
          </a:pPr>
          <a:endParaRPr lang="sv-SE" sz="1200" b="1" dirty="0"/>
        </a:p>
      </dgm:t>
    </dgm:pt>
    <dgm:pt modelId="{ACCA9865-9A19-4BF5-A078-F7560ED9F0BA}" type="parTrans" cxnId="{63202B83-97CA-4EF5-A1EC-B8FABA676F97}">
      <dgm:prSet/>
      <dgm:spPr/>
      <dgm:t>
        <a:bodyPr/>
        <a:lstStyle/>
        <a:p>
          <a:endParaRPr lang="sv-SE"/>
        </a:p>
      </dgm:t>
    </dgm:pt>
    <dgm:pt modelId="{E5804DDF-CFF1-4283-AE14-3034FED817AB}" type="sibTrans" cxnId="{63202B83-97CA-4EF5-A1EC-B8FABA676F97}">
      <dgm:prSet/>
      <dgm:spPr/>
      <dgm:t>
        <a:bodyPr/>
        <a:lstStyle/>
        <a:p>
          <a:endParaRPr lang="sv-SE"/>
        </a:p>
      </dgm:t>
    </dgm:pt>
    <dgm:pt modelId="{5D0E277E-491F-4FBF-8DCD-12D4979209D2}">
      <dgm:prSet custT="1"/>
      <dgm:spPr/>
      <dgm:t>
        <a:bodyPr lIns="0" tIns="0" rIns="0" bIns="0"/>
        <a:lstStyle/>
        <a:p>
          <a:pPr marL="57150" indent="0" defTabSz="400050">
            <a:lnSpc>
              <a:spcPct val="90000"/>
            </a:lnSpc>
            <a:spcBef>
              <a:spcPct val="0"/>
            </a:spcBef>
            <a:spcAft>
              <a:spcPct val="15000"/>
            </a:spcAft>
            <a:buNone/>
          </a:pPr>
          <a:r>
            <a:rPr lang="sv-SE" sz="1000" b="1" dirty="0" smtClean="0"/>
            <a:t>Kandidatpresentation</a:t>
          </a:r>
          <a:endParaRPr lang="sv-SE" sz="1000" b="1" dirty="0"/>
        </a:p>
      </dgm:t>
    </dgm:pt>
    <dgm:pt modelId="{F71CB7BA-35D9-4701-B951-6CF20CA5970A}" type="parTrans" cxnId="{00DF5CA5-98DA-465B-80C3-E15C0EFD53CD}">
      <dgm:prSet/>
      <dgm:spPr/>
      <dgm:t>
        <a:bodyPr/>
        <a:lstStyle/>
        <a:p>
          <a:endParaRPr lang="sv-SE"/>
        </a:p>
      </dgm:t>
    </dgm:pt>
    <dgm:pt modelId="{E71C7909-F0A8-438C-B4DA-CE49249967AA}" type="sibTrans" cxnId="{00DF5CA5-98DA-465B-80C3-E15C0EFD53CD}">
      <dgm:prSet/>
      <dgm:spPr/>
      <dgm:t>
        <a:bodyPr/>
        <a:lstStyle/>
        <a:p>
          <a:endParaRPr lang="sv-SE"/>
        </a:p>
      </dgm:t>
    </dgm:pt>
    <dgm:pt modelId="{6ED8632C-612B-49B2-83AE-BFBAE77A27A8}">
      <dgm:prSet custT="1"/>
      <dgm:spPr/>
      <dgm:t>
        <a:bodyPr lIns="0" tIns="0" rIns="0" bIns="0"/>
        <a:lstStyle/>
        <a:p>
          <a:pPr marL="57150" marR="0" indent="0" defTabSz="400050" eaLnBrk="1" fontAlgn="auto" latinLnBrk="0" hangingPunct="1">
            <a:lnSpc>
              <a:spcPct val="90000"/>
            </a:lnSpc>
            <a:spcBef>
              <a:spcPct val="0"/>
            </a:spcBef>
            <a:spcAft>
              <a:spcPct val="15000"/>
            </a:spcAft>
            <a:buClrTx/>
            <a:buSzTx/>
            <a:buFontTx/>
            <a:buNone/>
            <a:tabLst/>
            <a:defRPr/>
          </a:pPr>
          <a:r>
            <a:rPr lang="sv-SE" sz="1000" b="1" dirty="0" smtClean="0"/>
            <a:t>Intervju/samråd</a:t>
          </a:r>
        </a:p>
        <a:p>
          <a:pPr marL="57150" indent="0" defTabSz="400050">
            <a:lnSpc>
              <a:spcPct val="90000"/>
            </a:lnSpc>
            <a:spcBef>
              <a:spcPct val="0"/>
            </a:spcBef>
            <a:spcAft>
              <a:spcPct val="15000"/>
            </a:spcAft>
            <a:buNone/>
          </a:pPr>
          <a:r>
            <a:rPr lang="sv-SE" sz="1000" b="1" dirty="0" smtClean="0"/>
            <a:t>Bedömning</a:t>
          </a:r>
        </a:p>
      </dgm:t>
    </dgm:pt>
    <dgm:pt modelId="{E2D29BB4-74DF-4D05-B2C5-52FB10404C85}" type="parTrans" cxnId="{F9708E97-1644-4872-9CE0-1134E0B4DE9C}">
      <dgm:prSet/>
      <dgm:spPr/>
      <dgm:t>
        <a:bodyPr/>
        <a:lstStyle/>
        <a:p>
          <a:endParaRPr lang="sv-SE"/>
        </a:p>
      </dgm:t>
    </dgm:pt>
    <dgm:pt modelId="{692D68E4-883B-4067-803F-3D80C6D69E5E}" type="sibTrans" cxnId="{F9708E97-1644-4872-9CE0-1134E0B4DE9C}">
      <dgm:prSet/>
      <dgm:spPr/>
      <dgm:t>
        <a:bodyPr/>
        <a:lstStyle/>
        <a:p>
          <a:endParaRPr lang="sv-SE"/>
        </a:p>
      </dgm:t>
    </dgm:pt>
    <dgm:pt modelId="{F49C0205-00BD-4B3C-BD25-92155A48C8EF}">
      <dgm:prSet custT="1"/>
      <dgm:spPr/>
      <dgm:t>
        <a:bodyPr lIns="0" tIns="0" rIns="0" bIns="0"/>
        <a:lstStyle/>
        <a:p>
          <a:pPr marL="57150" indent="0" defTabSz="400050">
            <a:lnSpc>
              <a:spcPct val="90000"/>
            </a:lnSpc>
            <a:spcBef>
              <a:spcPct val="0"/>
            </a:spcBef>
            <a:spcAft>
              <a:spcPct val="15000"/>
            </a:spcAft>
            <a:buNone/>
          </a:pPr>
          <a:r>
            <a:rPr lang="sv-SE" sz="1000" b="1" dirty="0" smtClean="0"/>
            <a:t>Insamling av synpunkter</a:t>
          </a:r>
          <a:endParaRPr lang="sv-SE" sz="1000" b="1" dirty="0"/>
        </a:p>
      </dgm:t>
    </dgm:pt>
    <dgm:pt modelId="{EA961E14-2B82-4F7F-B4EF-B3A31A97D818}" type="parTrans" cxnId="{8BA8414B-F933-4A11-9606-A38D44F3F880}">
      <dgm:prSet/>
      <dgm:spPr/>
      <dgm:t>
        <a:bodyPr/>
        <a:lstStyle/>
        <a:p>
          <a:endParaRPr lang="sv-SE"/>
        </a:p>
      </dgm:t>
    </dgm:pt>
    <dgm:pt modelId="{65140FE6-2D43-4964-B7C4-196B750DAA9B}" type="sibTrans" cxnId="{8BA8414B-F933-4A11-9606-A38D44F3F880}">
      <dgm:prSet/>
      <dgm:spPr/>
      <dgm:t>
        <a:bodyPr/>
        <a:lstStyle/>
        <a:p>
          <a:endParaRPr lang="sv-SE"/>
        </a:p>
      </dgm:t>
    </dgm:pt>
    <dgm:pt modelId="{7EB422FF-6185-4B64-9B24-96DB3F3EB49B}">
      <dgm:prSet custT="1"/>
      <dgm:spPr/>
      <dgm:t>
        <a:bodyPr lIns="0" tIns="0" rIns="0" bIns="0"/>
        <a:lstStyle/>
        <a:p>
          <a:pPr marL="0" indent="0" defTabSz="400050">
            <a:lnSpc>
              <a:spcPct val="90000"/>
            </a:lnSpc>
            <a:spcBef>
              <a:spcPts val="0"/>
            </a:spcBef>
            <a:spcAft>
              <a:spcPts val="0"/>
            </a:spcAft>
            <a:buNone/>
          </a:pPr>
          <a:r>
            <a:rPr lang="sv-SE" sz="1200" b="1" dirty="0" smtClean="0"/>
            <a:t>Samverkan/MBL</a:t>
          </a:r>
          <a:endParaRPr lang="sv-SE" sz="1200" b="1" dirty="0"/>
        </a:p>
      </dgm:t>
    </dgm:pt>
    <dgm:pt modelId="{7B376160-355D-4915-8F76-55B636187292}" type="parTrans" cxnId="{DCC03446-1781-43C0-8FB1-141FEE03A224}">
      <dgm:prSet/>
      <dgm:spPr/>
      <dgm:t>
        <a:bodyPr/>
        <a:lstStyle/>
        <a:p>
          <a:endParaRPr lang="sv-SE"/>
        </a:p>
      </dgm:t>
    </dgm:pt>
    <dgm:pt modelId="{218CE0C4-8C5C-4673-B9E9-ADBF0153BF50}" type="sibTrans" cxnId="{DCC03446-1781-43C0-8FB1-141FEE03A224}">
      <dgm:prSet/>
      <dgm:spPr/>
      <dgm:t>
        <a:bodyPr/>
        <a:lstStyle/>
        <a:p>
          <a:endParaRPr lang="sv-SE"/>
        </a:p>
      </dgm:t>
    </dgm:pt>
    <dgm:pt modelId="{6538531F-84F5-408F-91C3-00CB0F90520B}">
      <dgm:prSet custT="1"/>
      <dgm:spPr/>
      <dgm:t>
        <a:bodyPr lIns="0" tIns="0" rIns="0" bIns="0"/>
        <a:lstStyle/>
        <a:p>
          <a:pPr marL="0" indent="0" defTabSz="400050">
            <a:lnSpc>
              <a:spcPct val="90000"/>
            </a:lnSpc>
            <a:spcBef>
              <a:spcPts val="0"/>
            </a:spcBef>
            <a:spcAft>
              <a:spcPts val="0"/>
            </a:spcAft>
            <a:buNone/>
          </a:pPr>
          <a:r>
            <a:rPr lang="sv-SE" sz="1200" b="1" dirty="0" smtClean="0"/>
            <a:t>Arbetsgivarens beslut</a:t>
          </a:r>
          <a:endParaRPr lang="sv-SE" sz="1200" b="1" dirty="0"/>
        </a:p>
      </dgm:t>
    </dgm:pt>
    <dgm:pt modelId="{98CC082C-3F70-4C6C-A52B-1040D48184F4}" type="parTrans" cxnId="{306DF6F6-D78B-4A00-B078-2F255DA7C033}">
      <dgm:prSet/>
      <dgm:spPr/>
      <dgm:t>
        <a:bodyPr/>
        <a:lstStyle/>
        <a:p>
          <a:endParaRPr lang="sv-SE"/>
        </a:p>
      </dgm:t>
    </dgm:pt>
    <dgm:pt modelId="{A9671AE0-4B7D-4A16-92B3-8C22F941FF6B}" type="sibTrans" cxnId="{306DF6F6-D78B-4A00-B078-2F255DA7C033}">
      <dgm:prSet/>
      <dgm:spPr/>
      <dgm:t>
        <a:bodyPr/>
        <a:lstStyle/>
        <a:p>
          <a:endParaRPr lang="sv-SE"/>
        </a:p>
      </dgm:t>
    </dgm:pt>
    <dgm:pt modelId="{FEC7558F-A73A-48DD-BF35-DD78E5B2C22F}">
      <dgm:prSet custT="1"/>
      <dgm:spPr>
        <a:ln>
          <a:solidFill>
            <a:schemeClr val="accent2">
              <a:lumMod val="20000"/>
              <a:lumOff val="80000"/>
            </a:schemeClr>
          </a:solidFill>
        </a:ln>
      </dgm:spPr>
      <dgm:t>
        <a:bodyPr lIns="0" tIns="0" rIns="0" bIns="0"/>
        <a:lstStyle/>
        <a:p>
          <a:pPr marL="0" marR="0" indent="0" defTabSz="914400" eaLnBrk="1" fontAlgn="auto" latinLnBrk="0" hangingPunct="1">
            <a:lnSpc>
              <a:spcPct val="100000"/>
            </a:lnSpc>
            <a:spcBef>
              <a:spcPts val="0"/>
            </a:spcBef>
            <a:spcAft>
              <a:spcPts val="0"/>
            </a:spcAft>
            <a:buClrTx/>
            <a:buSzTx/>
            <a:buFontTx/>
            <a:buNone/>
            <a:tabLst/>
            <a:defRPr/>
          </a:pPr>
          <a:r>
            <a:rPr lang="sv-SE" sz="1200" b="1" dirty="0" smtClean="0"/>
            <a:t> Erbjudande om anställning/lön</a:t>
          </a:r>
          <a:endParaRPr lang="sv-SE" sz="1200" b="1" dirty="0"/>
        </a:p>
      </dgm:t>
    </dgm:pt>
    <dgm:pt modelId="{DF0D7210-7FA9-4087-8B0A-A62DE1B61B73}" type="parTrans" cxnId="{CA6D2D7D-06E8-4340-AC8A-C7F4DB42BF4A}">
      <dgm:prSet/>
      <dgm:spPr/>
      <dgm:t>
        <a:bodyPr/>
        <a:lstStyle/>
        <a:p>
          <a:endParaRPr lang="sv-SE"/>
        </a:p>
      </dgm:t>
    </dgm:pt>
    <dgm:pt modelId="{18810E62-175F-41E6-80F6-04A2321DD339}" type="sibTrans" cxnId="{CA6D2D7D-06E8-4340-AC8A-C7F4DB42BF4A}">
      <dgm:prSet/>
      <dgm:spPr/>
      <dgm:t>
        <a:bodyPr/>
        <a:lstStyle/>
        <a:p>
          <a:endParaRPr lang="sv-SE"/>
        </a:p>
      </dgm:t>
    </dgm:pt>
    <dgm:pt modelId="{0995EA79-934A-4F70-9225-DD96B5D06411}">
      <dgm:prSet custT="1"/>
      <dgm:spPr/>
      <dgm:t>
        <a:bodyPr lIns="0" tIns="0" rIns="0" bIns="0"/>
        <a:lstStyle/>
        <a:p>
          <a:pPr marL="57150" indent="0" defTabSz="400050">
            <a:lnSpc>
              <a:spcPct val="90000"/>
            </a:lnSpc>
            <a:spcBef>
              <a:spcPct val="0"/>
            </a:spcBef>
            <a:spcAft>
              <a:spcPct val="15000"/>
            </a:spcAft>
            <a:buNone/>
          </a:pPr>
          <a:r>
            <a:rPr lang="sv-SE" sz="1000" b="1" dirty="0" smtClean="0"/>
            <a:t>Ordföranden med berört presidiums förslag</a:t>
          </a:r>
          <a:endParaRPr lang="sv-SE" sz="1000" b="1" dirty="0"/>
        </a:p>
      </dgm:t>
    </dgm:pt>
    <dgm:pt modelId="{14AC2D3C-A296-43FB-9ABC-661F7CAD24A1}" type="parTrans" cxnId="{CD818EEF-9434-44FE-9AA2-025EA47FF589}">
      <dgm:prSet/>
      <dgm:spPr/>
      <dgm:t>
        <a:bodyPr/>
        <a:lstStyle/>
        <a:p>
          <a:endParaRPr lang="sv-SE"/>
        </a:p>
      </dgm:t>
    </dgm:pt>
    <dgm:pt modelId="{9CA35BF3-7F1B-421C-9E7F-020794A8E2F1}" type="sibTrans" cxnId="{CD818EEF-9434-44FE-9AA2-025EA47FF589}">
      <dgm:prSet/>
      <dgm:spPr/>
      <dgm:t>
        <a:bodyPr/>
        <a:lstStyle/>
        <a:p>
          <a:endParaRPr lang="sv-SE"/>
        </a:p>
      </dgm:t>
    </dgm:pt>
    <dgm:pt modelId="{6DB0F529-6C0A-4DA8-BF07-443482086BEE}">
      <dgm:prSet custT="1"/>
      <dgm:spPr/>
      <dgm:t>
        <a:bodyPr lIns="0" tIns="0" rIns="0" bIns="0"/>
        <a:lstStyle/>
        <a:p>
          <a:pPr marL="0" indent="0" defTabSz="400050">
            <a:lnSpc>
              <a:spcPct val="90000"/>
            </a:lnSpc>
            <a:spcBef>
              <a:spcPts val="0"/>
            </a:spcBef>
            <a:spcAft>
              <a:spcPts val="0"/>
            </a:spcAft>
            <a:buNone/>
          </a:pPr>
          <a:r>
            <a:rPr lang="sv-SE" sz="1200" b="1" dirty="0" smtClean="0"/>
            <a:t>Tillsättning</a:t>
          </a:r>
          <a:endParaRPr lang="sv-SE" sz="1200" b="1" dirty="0"/>
        </a:p>
      </dgm:t>
    </dgm:pt>
    <dgm:pt modelId="{8076FBF7-6844-40D0-B77D-567ABD2024B8}" type="parTrans" cxnId="{14FE3EF4-B235-4F85-BDF0-C2DFE9B42C92}">
      <dgm:prSet/>
      <dgm:spPr/>
      <dgm:t>
        <a:bodyPr/>
        <a:lstStyle/>
        <a:p>
          <a:endParaRPr lang="sv-SE"/>
        </a:p>
      </dgm:t>
    </dgm:pt>
    <dgm:pt modelId="{E99ED359-8965-433E-8601-4123B4CF6ECD}" type="sibTrans" cxnId="{14FE3EF4-B235-4F85-BDF0-C2DFE9B42C92}">
      <dgm:prSet/>
      <dgm:spPr/>
      <dgm:t>
        <a:bodyPr/>
        <a:lstStyle/>
        <a:p>
          <a:endParaRPr lang="sv-SE"/>
        </a:p>
      </dgm:t>
    </dgm:pt>
    <dgm:pt modelId="{E35F9E86-A6E1-48DB-ACCB-A594EDC1C85E}">
      <dgm:prSet phldrT="[Text]" custT="1"/>
      <dgm:spPr>
        <a:ln>
          <a:solidFill>
            <a:schemeClr val="accent2">
              <a:lumMod val="50000"/>
            </a:schemeClr>
          </a:solidFill>
        </a:ln>
      </dgm:spPr>
      <dgm:t>
        <a:bodyPr lIns="0" tIns="0" rIns="0" bIns="0"/>
        <a:lstStyle/>
        <a:p>
          <a:r>
            <a:rPr lang="sv-SE" sz="1200" b="1" dirty="0" smtClean="0"/>
            <a:t>Tidplan</a:t>
          </a:r>
          <a:endParaRPr lang="sv-SE" sz="1200" b="1" dirty="0"/>
        </a:p>
      </dgm:t>
    </dgm:pt>
    <dgm:pt modelId="{60D989B6-4AEB-4A55-8D35-42499E78A163}" type="parTrans" cxnId="{77C08A59-CED5-4828-BE59-53DBC1C436A9}">
      <dgm:prSet/>
      <dgm:spPr/>
      <dgm:t>
        <a:bodyPr/>
        <a:lstStyle/>
        <a:p>
          <a:endParaRPr lang="sv-SE"/>
        </a:p>
      </dgm:t>
    </dgm:pt>
    <dgm:pt modelId="{66E18774-FA96-497D-8AA5-2597ABBD9295}" type="sibTrans" cxnId="{77C08A59-CED5-4828-BE59-53DBC1C436A9}">
      <dgm:prSet/>
      <dgm:spPr/>
      <dgm:t>
        <a:bodyPr/>
        <a:lstStyle/>
        <a:p>
          <a:endParaRPr lang="sv-SE"/>
        </a:p>
      </dgm:t>
    </dgm:pt>
    <dgm:pt modelId="{ADF6993E-7270-48A1-8942-2EB507A1F818}" type="pres">
      <dgm:prSet presAssocID="{E913E748-B0E1-4352-8906-1650FD388342}" presName="Name0" presStyleCnt="0">
        <dgm:presLayoutVars>
          <dgm:dir/>
          <dgm:animLvl val="lvl"/>
          <dgm:resizeHandles val="exact"/>
        </dgm:presLayoutVars>
      </dgm:prSet>
      <dgm:spPr/>
      <dgm:t>
        <a:bodyPr/>
        <a:lstStyle/>
        <a:p>
          <a:endParaRPr lang="sv-SE"/>
        </a:p>
      </dgm:t>
    </dgm:pt>
    <dgm:pt modelId="{6D58DF04-0520-4292-A146-E046CB3EB5C1}" type="pres">
      <dgm:prSet presAssocID="{E913E748-B0E1-4352-8906-1650FD388342}" presName="tSp" presStyleCnt="0"/>
      <dgm:spPr/>
    </dgm:pt>
    <dgm:pt modelId="{6A05CAFB-4BEB-4252-8D9B-F215A865D45D}" type="pres">
      <dgm:prSet presAssocID="{E913E748-B0E1-4352-8906-1650FD388342}" presName="bSp" presStyleCnt="0"/>
      <dgm:spPr/>
    </dgm:pt>
    <dgm:pt modelId="{9A6C5B42-C201-411C-BF4E-4E87746DDEAE}" type="pres">
      <dgm:prSet presAssocID="{E913E748-B0E1-4352-8906-1650FD388342}" presName="process" presStyleCnt="0"/>
      <dgm:spPr/>
    </dgm:pt>
    <dgm:pt modelId="{E64923F0-8276-401E-A1E9-10248DFA34CC}" type="pres">
      <dgm:prSet presAssocID="{D3BD0542-4B3E-4F4D-892F-84B4DD476D0A}" presName="composite1" presStyleCnt="0"/>
      <dgm:spPr/>
    </dgm:pt>
    <dgm:pt modelId="{8C5A2223-90F7-4D75-B6B5-C02CF3ADB48E}" type="pres">
      <dgm:prSet presAssocID="{D3BD0542-4B3E-4F4D-892F-84B4DD476D0A}" presName="dummyNode1" presStyleLbl="node1" presStyleIdx="0" presStyleCnt="4"/>
      <dgm:spPr/>
    </dgm:pt>
    <dgm:pt modelId="{BEB53A39-80F4-43D2-8430-1048782B5B47}" type="pres">
      <dgm:prSet presAssocID="{D3BD0542-4B3E-4F4D-892F-84B4DD476D0A}" presName="childNode1" presStyleLbl="bgAcc1" presStyleIdx="0" presStyleCnt="4" custLinFactNeighborX="442">
        <dgm:presLayoutVars>
          <dgm:bulletEnabled val="1"/>
        </dgm:presLayoutVars>
      </dgm:prSet>
      <dgm:spPr/>
      <dgm:t>
        <a:bodyPr/>
        <a:lstStyle/>
        <a:p>
          <a:endParaRPr lang="sv-SE"/>
        </a:p>
      </dgm:t>
    </dgm:pt>
    <dgm:pt modelId="{F90AD492-4E4D-48DB-B88B-EE6126018455}" type="pres">
      <dgm:prSet presAssocID="{D3BD0542-4B3E-4F4D-892F-84B4DD476D0A}" presName="childNode1tx" presStyleLbl="bgAcc1" presStyleIdx="0" presStyleCnt="4">
        <dgm:presLayoutVars>
          <dgm:bulletEnabled val="1"/>
        </dgm:presLayoutVars>
      </dgm:prSet>
      <dgm:spPr/>
      <dgm:t>
        <a:bodyPr/>
        <a:lstStyle/>
        <a:p>
          <a:endParaRPr lang="sv-SE"/>
        </a:p>
      </dgm:t>
    </dgm:pt>
    <dgm:pt modelId="{C03C4587-E43C-4DC6-8822-C8AA86980146}" type="pres">
      <dgm:prSet presAssocID="{D3BD0542-4B3E-4F4D-892F-84B4DD476D0A}" presName="parentNode1" presStyleLbl="node1" presStyleIdx="0" presStyleCnt="4">
        <dgm:presLayoutVars>
          <dgm:chMax val="1"/>
          <dgm:bulletEnabled val="1"/>
        </dgm:presLayoutVars>
      </dgm:prSet>
      <dgm:spPr/>
      <dgm:t>
        <a:bodyPr/>
        <a:lstStyle/>
        <a:p>
          <a:endParaRPr lang="sv-SE"/>
        </a:p>
      </dgm:t>
    </dgm:pt>
    <dgm:pt modelId="{92F4D14F-4BF7-4C24-B247-E7F0D855E2D9}" type="pres">
      <dgm:prSet presAssocID="{D3BD0542-4B3E-4F4D-892F-84B4DD476D0A}" presName="connSite1" presStyleCnt="0"/>
      <dgm:spPr/>
    </dgm:pt>
    <dgm:pt modelId="{BDB989F6-3FD4-492D-B85D-1312C6A1D533}" type="pres">
      <dgm:prSet presAssocID="{B7335526-4A98-486F-84D0-73AD75573236}" presName="Name9" presStyleLbl="sibTrans2D1" presStyleIdx="0" presStyleCnt="3"/>
      <dgm:spPr/>
      <dgm:t>
        <a:bodyPr/>
        <a:lstStyle/>
        <a:p>
          <a:endParaRPr lang="sv-SE"/>
        </a:p>
      </dgm:t>
    </dgm:pt>
    <dgm:pt modelId="{0278A30D-25D4-4658-8577-83611B2408F2}" type="pres">
      <dgm:prSet presAssocID="{F4AF4A1D-B33B-4F4E-8E58-AE2D7FA8EAC7}" presName="composite2" presStyleCnt="0"/>
      <dgm:spPr/>
    </dgm:pt>
    <dgm:pt modelId="{0B69654E-F34C-4DB8-AD1F-BC2FBA1209AC}" type="pres">
      <dgm:prSet presAssocID="{F4AF4A1D-B33B-4F4E-8E58-AE2D7FA8EAC7}" presName="dummyNode2" presStyleLbl="node1" presStyleIdx="0" presStyleCnt="4"/>
      <dgm:spPr/>
    </dgm:pt>
    <dgm:pt modelId="{89A83493-D691-412F-BFD4-2D293BB8E5C2}" type="pres">
      <dgm:prSet presAssocID="{F4AF4A1D-B33B-4F4E-8E58-AE2D7FA8EAC7}" presName="childNode2" presStyleLbl="bgAcc1" presStyleIdx="1" presStyleCnt="4">
        <dgm:presLayoutVars>
          <dgm:bulletEnabled val="1"/>
        </dgm:presLayoutVars>
      </dgm:prSet>
      <dgm:spPr/>
      <dgm:t>
        <a:bodyPr/>
        <a:lstStyle/>
        <a:p>
          <a:endParaRPr lang="sv-SE"/>
        </a:p>
      </dgm:t>
    </dgm:pt>
    <dgm:pt modelId="{439D8DEC-1513-49AE-BEB9-4B6C02A40F14}" type="pres">
      <dgm:prSet presAssocID="{F4AF4A1D-B33B-4F4E-8E58-AE2D7FA8EAC7}" presName="childNode2tx" presStyleLbl="bgAcc1" presStyleIdx="1" presStyleCnt="4">
        <dgm:presLayoutVars>
          <dgm:bulletEnabled val="1"/>
        </dgm:presLayoutVars>
      </dgm:prSet>
      <dgm:spPr/>
      <dgm:t>
        <a:bodyPr/>
        <a:lstStyle/>
        <a:p>
          <a:endParaRPr lang="sv-SE"/>
        </a:p>
      </dgm:t>
    </dgm:pt>
    <dgm:pt modelId="{21E3103F-C763-4178-9BCE-6952C841D9F8}" type="pres">
      <dgm:prSet presAssocID="{F4AF4A1D-B33B-4F4E-8E58-AE2D7FA8EAC7}" presName="parentNode2" presStyleLbl="node1" presStyleIdx="1" presStyleCnt="4">
        <dgm:presLayoutVars>
          <dgm:chMax val="0"/>
          <dgm:bulletEnabled val="1"/>
        </dgm:presLayoutVars>
      </dgm:prSet>
      <dgm:spPr/>
      <dgm:t>
        <a:bodyPr/>
        <a:lstStyle/>
        <a:p>
          <a:endParaRPr lang="sv-SE"/>
        </a:p>
      </dgm:t>
    </dgm:pt>
    <dgm:pt modelId="{7622FCC2-2193-44F0-8BE0-90968539EA90}" type="pres">
      <dgm:prSet presAssocID="{F4AF4A1D-B33B-4F4E-8E58-AE2D7FA8EAC7}" presName="connSite2" presStyleCnt="0"/>
      <dgm:spPr/>
    </dgm:pt>
    <dgm:pt modelId="{DBA2A539-C1BF-414C-B74F-20FC5108F629}" type="pres">
      <dgm:prSet presAssocID="{0020ABED-B246-4D57-9E0E-53AC9E1855FE}" presName="Name18" presStyleLbl="sibTrans2D1" presStyleIdx="1" presStyleCnt="3"/>
      <dgm:spPr/>
      <dgm:t>
        <a:bodyPr/>
        <a:lstStyle/>
        <a:p>
          <a:endParaRPr lang="sv-SE"/>
        </a:p>
      </dgm:t>
    </dgm:pt>
    <dgm:pt modelId="{0832CE36-9D7F-411A-87B9-E6E6F3D7B265}" type="pres">
      <dgm:prSet presAssocID="{206A78E8-7C1C-4147-A22E-4D21336328DA}" presName="composite1" presStyleCnt="0"/>
      <dgm:spPr/>
    </dgm:pt>
    <dgm:pt modelId="{EB6396AB-EE1B-47C6-985A-2209845B9E2C}" type="pres">
      <dgm:prSet presAssocID="{206A78E8-7C1C-4147-A22E-4D21336328DA}" presName="dummyNode1" presStyleLbl="node1" presStyleIdx="1" presStyleCnt="4"/>
      <dgm:spPr/>
    </dgm:pt>
    <dgm:pt modelId="{F768BFE7-05E8-49FA-BC3B-DC335A5766CF}" type="pres">
      <dgm:prSet presAssocID="{206A78E8-7C1C-4147-A22E-4D21336328DA}" presName="childNode1" presStyleLbl="bgAcc1" presStyleIdx="2" presStyleCnt="4">
        <dgm:presLayoutVars>
          <dgm:bulletEnabled val="1"/>
        </dgm:presLayoutVars>
      </dgm:prSet>
      <dgm:spPr/>
      <dgm:t>
        <a:bodyPr/>
        <a:lstStyle/>
        <a:p>
          <a:endParaRPr lang="sv-SE"/>
        </a:p>
      </dgm:t>
    </dgm:pt>
    <dgm:pt modelId="{AD4318B1-F115-45B8-8750-2FFFC1A3C6BB}" type="pres">
      <dgm:prSet presAssocID="{206A78E8-7C1C-4147-A22E-4D21336328DA}" presName="childNode1tx" presStyleLbl="bgAcc1" presStyleIdx="2" presStyleCnt="4">
        <dgm:presLayoutVars>
          <dgm:bulletEnabled val="1"/>
        </dgm:presLayoutVars>
      </dgm:prSet>
      <dgm:spPr/>
      <dgm:t>
        <a:bodyPr/>
        <a:lstStyle/>
        <a:p>
          <a:endParaRPr lang="sv-SE"/>
        </a:p>
      </dgm:t>
    </dgm:pt>
    <dgm:pt modelId="{CFE552E7-8E3D-4143-8BAF-42CFFD0D4718}" type="pres">
      <dgm:prSet presAssocID="{206A78E8-7C1C-4147-A22E-4D21336328DA}" presName="parentNode1" presStyleLbl="node1" presStyleIdx="2" presStyleCnt="4">
        <dgm:presLayoutVars>
          <dgm:chMax val="1"/>
          <dgm:bulletEnabled val="1"/>
        </dgm:presLayoutVars>
      </dgm:prSet>
      <dgm:spPr/>
      <dgm:t>
        <a:bodyPr/>
        <a:lstStyle/>
        <a:p>
          <a:endParaRPr lang="sv-SE"/>
        </a:p>
      </dgm:t>
    </dgm:pt>
    <dgm:pt modelId="{14D84C89-933F-484A-B2FD-40831715A10D}" type="pres">
      <dgm:prSet presAssocID="{206A78E8-7C1C-4147-A22E-4D21336328DA}" presName="connSite1" presStyleCnt="0"/>
      <dgm:spPr/>
    </dgm:pt>
    <dgm:pt modelId="{2C2C1469-F748-41A2-AB08-D6D7E77A3707}" type="pres">
      <dgm:prSet presAssocID="{0518A717-C13B-43D7-B083-D758C2D7D7B4}" presName="Name9" presStyleLbl="sibTrans2D1" presStyleIdx="2" presStyleCnt="3"/>
      <dgm:spPr/>
      <dgm:t>
        <a:bodyPr/>
        <a:lstStyle/>
        <a:p>
          <a:endParaRPr lang="sv-SE"/>
        </a:p>
      </dgm:t>
    </dgm:pt>
    <dgm:pt modelId="{AE90A82D-811C-4505-ACEF-183C3E09493F}" type="pres">
      <dgm:prSet presAssocID="{5D970E06-4A0A-4883-A697-CE17FC144982}" presName="composite2" presStyleCnt="0"/>
      <dgm:spPr/>
    </dgm:pt>
    <dgm:pt modelId="{C95A63CA-62F2-4F3F-BC86-08D68AE6DD32}" type="pres">
      <dgm:prSet presAssocID="{5D970E06-4A0A-4883-A697-CE17FC144982}" presName="dummyNode2" presStyleLbl="node1" presStyleIdx="2" presStyleCnt="4"/>
      <dgm:spPr/>
    </dgm:pt>
    <dgm:pt modelId="{FA74183E-E49D-4476-A790-FF269B11BB69}" type="pres">
      <dgm:prSet presAssocID="{5D970E06-4A0A-4883-A697-CE17FC144982}" presName="childNode2" presStyleLbl="bgAcc1" presStyleIdx="3" presStyleCnt="4">
        <dgm:presLayoutVars>
          <dgm:bulletEnabled val="1"/>
        </dgm:presLayoutVars>
      </dgm:prSet>
      <dgm:spPr/>
      <dgm:t>
        <a:bodyPr/>
        <a:lstStyle/>
        <a:p>
          <a:endParaRPr lang="sv-SE"/>
        </a:p>
      </dgm:t>
    </dgm:pt>
    <dgm:pt modelId="{39F30712-CC0D-4885-AC85-EAF14AC52630}" type="pres">
      <dgm:prSet presAssocID="{5D970E06-4A0A-4883-A697-CE17FC144982}" presName="childNode2tx" presStyleLbl="bgAcc1" presStyleIdx="3" presStyleCnt="4">
        <dgm:presLayoutVars>
          <dgm:bulletEnabled val="1"/>
        </dgm:presLayoutVars>
      </dgm:prSet>
      <dgm:spPr/>
      <dgm:t>
        <a:bodyPr/>
        <a:lstStyle/>
        <a:p>
          <a:endParaRPr lang="sv-SE"/>
        </a:p>
      </dgm:t>
    </dgm:pt>
    <dgm:pt modelId="{04E7FB0C-B36E-4823-924F-CB29539AA0B9}" type="pres">
      <dgm:prSet presAssocID="{5D970E06-4A0A-4883-A697-CE17FC144982}" presName="parentNode2" presStyleLbl="node1" presStyleIdx="3" presStyleCnt="4">
        <dgm:presLayoutVars>
          <dgm:chMax val="0"/>
          <dgm:bulletEnabled val="1"/>
        </dgm:presLayoutVars>
      </dgm:prSet>
      <dgm:spPr/>
      <dgm:t>
        <a:bodyPr/>
        <a:lstStyle/>
        <a:p>
          <a:endParaRPr lang="sv-SE"/>
        </a:p>
      </dgm:t>
    </dgm:pt>
    <dgm:pt modelId="{60E07816-8963-431F-8A89-0DB076475176}" type="pres">
      <dgm:prSet presAssocID="{5D970E06-4A0A-4883-A697-CE17FC144982}" presName="connSite2" presStyleCnt="0"/>
      <dgm:spPr/>
    </dgm:pt>
  </dgm:ptLst>
  <dgm:cxnLst>
    <dgm:cxn modelId="{990E503F-DB60-431F-B0D4-76755D9353EA}" type="presOf" srcId="{7EB422FF-6185-4B64-9B24-96DB3F3EB49B}" destId="{FA74183E-E49D-4476-A790-FF269B11BB69}" srcOrd="0" destOrd="2" presId="urn:microsoft.com/office/officeart/2005/8/layout/hProcess4"/>
    <dgm:cxn modelId="{739AAB66-BEE7-41D8-8ACB-E02806D4C303}" type="presOf" srcId="{5D970E06-4A0A-4883-A697-CE17FC144982}" destId="{04E7FB0C-B36E-4823-924F-CB29539AA0B9}" srcOrd="0" destOrd="0" presId="urn:microsoft.com/office/officeart/2005/8/layout/hProcess4"/>
    <dgm:cxn modelId="{192A8552-DCDD-404F-A635-A8E7053ED6CE}" type="presOf" srcId="{0995EA79-934A-4F70-9225-DD96B5D06411}" destId="{F768BFE7-05E8-49FA-BC3B-DC335A5766CF}" srcOrd="0" destOrd="4" presId="urn:microsoft.com/office/officeart/2005/8/layout/hProcess4"/>
    <dgm:cxn modelId="{6BF2B211-99F4-4153-8D03-3914F67EA363}" type="presOf" srcId="{9B9D5C12-66F5-49B6-B947-74085372CCE8}" destId="{89A83493-D691-412F-BFD4-2D293BB8E5C2}" srcOrd="0" destOrd="1" presId="urn:microsoft.com/office/officeart/2005/8/layout/hProcess4"/>
    <dgm:cxn modelId="{DEBC1A90-3D1F-43F3-992B-19D83DDEF0B4}" srcId="{206A78E8-7C1C-4147-A22E-4D21336328DA}" destId="{90EFF998-1D99-4C0E-967E-CA41FCD5E4EC}" srcOrd="0" destOrd="0" parTransId="{0D308BF8-DD43-49BC-942D-BE5597ECC680}" sibTransId="{44C4005A-C9FE-4ED2-B09E-C5506A320B4D}"/>
    <dgm:cxn modelId="{E810DA07-4754-47BF-9DC8-8C621C439E4C}" srcId="{E913E748-B0E1-4352-8906-1650FD388342}" destId="{5D970E06-4A0A-4883-A697-CE17FC144982}" srcOrd="3" destOrd="0" parTransId="{8A729F88-0256-439C-8F0F-EBB57F701F2E}" sibTransId="{B1446513-E1BE-4AC6-AD05-661204908A57}"/>
    <dgm:cxn modelId="{FA5695E4-D0DE-4DE8-B4E2-421128C72FFD}" srcId="{D3BD0542-4B3E-4F4D-892F-84B4DD476D0A}" destId="{B6044638-771B-41F0-8864-5F306D073D7D}" srcOrd="2" destOrd="0" parTransId="{8A16672D-7A3B-45DC-9214-EE87A4A8175F}" sibTransId="{4B17D087-51DE-49F5-8841-726005FAEB92}"/>
    <dgm:cxn modelId="{7C260826-AC74-4E8B-86D4-7A80AA6FF94C}" type="presOf" srcId="{0518A717-C13B-43D7-B083-D758C2D7D7B4}" destId="{2C2C1469-F748-41A2-AB08-D6D7E77A3707}" srcOrd="0" destOrd="0" presId="urn:microsoft.com/office/officeart/2005/8/layout/hProcess4"/>
    <dgm:cxn modelId="{A5962C85-4C63-492A-8F5F-3B4FE6BB55FC}" type="presOf" srcId="{6538531F-84F5-408F-91C3-00CB0F90520B}" destId="{39F30712-CC0D-4885-AC85-EAF14AC52630}" srcOrd="1" destOrd="3" presId="urn:microsoft.com/office/officeart/2005/8/layout/hProcess4"/>
    <dgm:cxn modelId="{15B935D1-BDB5-4985-95FD-58294E20A29A}" srcId="{F4AF4A1D-B33B-4F4E-8E58-AE2D7FA8EAC7}" destId="{1C1358FB-546B-4C2B-B086-E8E1D5445C42}" srcOrd="0" destOrd="0" parTransId="{C55A7785-10FE-4F48-9460-C9B2B73838B3}" sibTransId="{4F81EC4F-1EB2-4973-93DA-8A5AEA070D9B}"/>
    <dgm:cxn modelId="{8838E805-67E2-46A3-A522-0A1EADCC1925}" type="presOf" srcId="{206A78E8-7C1C-4147-A22E-4D21336328DA}" destId="{CFE552E7-8E3D-4143-8BAF-42CFFD0D4718}" srcOrd="0" destOrd="0" presId="urn:microsoft.com/office/officeart/2005/8/layout/hProcess4"/>
    <dgm:cxn modelId="{CCEC1771-C655-43A3-9039-7A113FB6235A}" type="presOf" srcId="{FEC7558F-A73A-48DD-BF35-DD78E5B2C22F}" destId="{FA74183E-E49D-4476-A790-FF269B11BB69}" srcOrd="0" destOrd="1" presId="urn:microsoft.com/office/officeart/2005/8/layout/hProcess4"/>
    <dgm:cxn modelId="{F9708E97-1644-4872-9CE0-1134E0B4DE9C}" srcId="{206A78E8-7C1C-4147-A22E-4D21336328DA}" destId="{6ED8632C-612B-49B2-83AE-BFBAE77A27A8}" srcOrd="2" destOrd="0" parTransId="{E2D29BB4-74DF-4D05-B2C5-52FB10404C85}" sibTransId="{692D68E4-883B-4067-803F-3D80C6D69E5E}"/>
    <dgm:cxn modelId="{3EE6B4D2-92F0-459A-BC5D-676911611421}" type="presOf" srcId="{4A5FA49A-FEA9-4526-8DC0-D1021522F8E8}" destId="{439D8DEC-1513-49AE-BEB9-4B6C02A40F14}" srcOrd="1" destOrd="4" presId="urn:microsoft.com/office/officeart/2005/8/layout/hProcess4"/>
    <dgm:cxn modelId="{DCCA4A10-FAFD-493D-A60B-BE05FE7C9EAB}" type="presOf" srcId="{5D0E277E-491F-4FBF-8DCD-12D4979209D2}" destId="{AD4318B1-F115-45B8-8750-2FFFC1A3C6BB}" srcOrd="1" destOrd="1" presId="urn:microsoft.com/office/officeart/2005/8/layout/hProcess4"/>
    <dgm:cxn modelId="{CD818EEF-9434-44FE-9AA2-025EA47FF589}" srcId="{206A78E8-7C1C-4147-A22E-4D21336328DA}" destId="{0995EA79-934A-4F70-9225-DD96B5D06411}" srcOrd="4" destOrd="0" parTransId="{14AC2D3C-A296-43FB-9ABC-661F7CAD24A1}" sibTransId="{9CA35BF3-7F1B-421C-9E7F-020794A8E2F1}"/>
    <dgm:cxn modelId="{4040E0F1-AAE9-4192-805F-AF4578F5BB33}" type="presOf" srcId="{1C1358FB-546B-4C2B-B086-E8E1D5445C42}" destId="{89A83493-D691-412F-BFD4-2D293BB8E5C2}" srcOrd="0" destOrd="0" presId="urn:microsoft.com/office/officeart/2005/8/layout/hProcess4"/>
    <dgm:cxn modelId="{D4949876-D82C-40D4-A62D-30EED175A337}" type="presOf" srcId="{B7335526-4A98-486F-84D0-73AD75573236}" destId="{BDB989F6-3FD4-492D-B85D-1312C6A1D533}" srcOrd="0" destOrd="0" presId="urn:microsoft.com/office/officeart/2005/8/layout/hProcess4"/>
    <dgm:cxn modelId="{2B74145F-A6A1-4FC9-9949-C849DB985139}" type="presOf" srcId="{6ED8632C-612B-49B2-83AE-BFBAE77A27A8}" destId="{F768BFE7-05E8-49FA-BC3B-DC335A5766CF}" srcOrd="0" destOrd="2" presId="urn:microsoft.com/office/officeart/2005/8/layout/hProcess4"/>
    <dgm:cxn modelId="{D60FD06A-ADD8-4A3B-A15D-425B9E8E63E3}" type="presOf" srcId="{DEF4C6F3-B6C1-4FCE-AE53-D087BBBF802E}" destId="{BEB53A39-80F4-43D2-8430-1048782B5B47}" srcOrd="0" destOrd="0" presId="urn:microsoft.com/office/officeart/2005/8/layout/hProcess4"/>
    <dgm:cxn modelId="{05B9B829-F837-4987-BB23-99AA83804E3D}" type="presOf" srcId="{D3BD0542-4B3E-4F4D-892F-84B4DD476D0A}" destId="{C03C4587-E43C-4DC6-8822-C8AA86980146}" srcOrd="0" destOrd="0" presId="urn:microsoft.com/office/officeart/2005/8/layout/hProcess4"/>
    <dgm:cxn modelId="{606B9857-E9E4-424E-BF26-BE5CEF12D16A}" srcId="{D3BD0542-4B3E-4F4D-892F-84B4DD476D0A}" destId="{E34CB271-EA08-422F-8696-8AF8F7306BFE}" srcOrd="1" destOrd="0" parTransId="{661D84BF-96B2-4153-A124-2301CBD95C84}" sibTransId="{B0C4C3AA-1CB0-4209-BB42-28C06F3A3C6F}"/>
    <dgm:cxn modelId="{8A4BE271-F7B8-4D0F-92B8-A1CBABE7CD9B}" type="presOf" srcId="{E34CB271-EA08-422F-8696-8AF8F7306BFE}" destId="{F90AD492-4E4D-48DB-B88B-EE6126018455}" srcOrd="1" destOrd="1" presId="urn:microsoft.com/office/officeart/2005/8/layout/hProcess4"/>
    <dgm:cxn modelId="{80EF624A-0654-41C6-86DD-3D43FEFC3ABB}" type="presOf" srcId="{35B6A85A-4344-424A-BFAB-6DC6E0331820}" destId="{FA74183E-E49D-4476-A790-FF269B11BB69}" srcOrd="0" destOrd="0" presId="urn:microsoft.com/office/officeart/2005/8/layout/hProcess4"/>
    <dgm:cxn modelId="{6B2A8E22-2E04-4A13-821A-D8297E5F302C}" type="presOf" srcId="{F4AF4A1D-B33B-4F4E-8E58-AE2D7FA8EAC7}" destId="{21E3103F-C763-4178-9BCE-6952C841D9F8}" srcOrd="0" destOrd="0" presId="urn:microsoft.com/office/officeart/2005/8/layout/hProcess4"/>
    <dgm:cxn modelId="{DCC03446-1781-43C0-8FB1-141FEE03A224}" srcId="{5D970E06-4A0A-4883-A697-CE17FC144982}" destId="{7EB422FF-6185-4B64-9B24-96DB3F3EB49B}" srcOrd="2" destOrd="0" parTransId="{7B376160-355D-4915-8F76-55B636187292}" sibTransId="{218CE0C4-8C5C-4673-B9E9-ADBF0153BF50}"/>
    <dgm:cxn modelId="{A7010096-D356-4DC0-98CA-6E51D976DB88}" type="presOf" srcId="{FEC7558F-A73A-48DD-BF35-DD78E5B2C22F}" destId="{39F30712-CC0D-4885-AC85-EAF14AC52630}" srcOrd="1" destOrd="1" presId="urn:microsoft.com/office/officeart/2005/8/layout/hProcess4"/>
    <dgm:cxn modelId="{46161741-7D13-48C7-9F84-1A17C4C4C070}" type="presOf" srcId="{C0B5014B-7178-4917-9277-59A9CEF28CE8}" destId="{439D8DEC-1513-49AE-BEB9-4B6C02A40F14}" srcOrd="1" destOrd="2" presId="urn:microsoft.com/office/officeart/2005/8/layout/hProcess4"/>
    <dgm:cxn modelId="{F5D4521C-E66E-4467-9617-CF313D46A79A}" srcId="{F4AF4A1D-B33B-4F4E-8E58-AE2D7FA8EAC7}" destId="{C0B5014B-7178-4917-9277-59A9CEF28CE8}" srcOrd="2" destOrd="0" parTransId="{EDDA5548-C19E-409B-9A75-4A382A874F2B}" sibTransId="{48F6B35B-3A9A-453F-9C51-27FE88B6A5E3}"/>
    <dgm:cxn modelId="{95A538F1-3FA7-4372-8D46-5C74C124C3D1}" type="presOf" srcId="{7EB422FF-6185-4B64-9B24-96DB3F3EB49B}" destId="{39F30712-CC0D-4885-AC85-EAF14AC52630}" srcOrd="1" destOrd="2" presId="urn:microsoft.com/office/officeart/2005/8/layout/hProcess4"/>
    <dgm:cxn modelId="{CA6D2D7D-06E8-4340-AC8A-C7F4DB42BF4A}" srcId="{5D970E06-4A0A-4883-A697-CE17FC144982}" destId="{FEC7558F-A73A-48DD-BF35-DD78E5B2C22F}" srcOrd="1" destOrd="0" parTransId="{DF0D7210-7FA9-4087-8B0A-A62DE1B61B73}" sibTransId="{18810E62-175F-41E6-80F6-04A2321DD339}"/>
    <dgm:cxn modelId="{777C0C6B-24E1-436D-81C4-313FB577AA61}" srcId="{F4AF4A1D-B33B-4F4E-8E58-AE2D7FA8EAC7}" destId="{9B9D5C12-66F5-49B6-B947-74085372CCE8}" srcOrd="1" destOrd="0" parTransId="{8D9271F0-9289-4A6A-9229-362986A3D823}" sibTransId="{59455E70-2F7E-4C15-8B65-4352B3A86CDC}"/>
    <dgm:cxn modelId="{88F17354-3D51-446C-805F-EC2682502F49}" type="presOf" srcId="{9B9D5C12-66F5-49B6-B947-74085372CCE8}" destId="{439D8DEC-1513-49AE-BEB9-4B6C02A40F14}" srcOrd="1" destOrd="1" presId="urn:microsoft.com/office/officeart/2005/8/layout/hProcess4"/>
    <dgm:cxn modelId="{F97C8202-3DAA-4AB3-9866-C4D23B06CC89}" srcId="{E913E748-B0E1-4352-8906-1650FD388342}" destId="{F4AF4A1D-B33B-4F4E-8E58-AE2D7FA8EAC7}" srcOrd="1" destOrd="0" parTransId="{6012760B-89E0-4DFE-84A5-16A6D3A3730E}" sibTransId="{0020ABED-B246-4D57-9E0E-53AC9E1855FE}"/>
    <dgm:cxn modelId="{8BA8414B-F933-4A11-9606-A38D44F3F880}" srcId="{206A78E8-7C1C-4147-A22E-4D21336328DA}" destId="{F49C0205-00BD-4B3C-BD25-92155A48C8EF}" srcOrd="3" destOrd="0" parTransId="{EA961E14-2B82-4F7F-B4EF-B3A31A97D818}" sibTransId="{65140FE6-2D43-4964-B7C4-196B750DAA9B}"/>
    <dgm:cxn modelId="{BD8DA88E-E44E-4B5B-9AC7-18C3A7B31D35}" type="presOf" srcId="{6ED8632C-612B-49B2-83AE-BFBAE77A27A8}" destId="{AD4318B1-F115-45B8-8750-2FFFC1A3C6BB}" srcOrd="1" destOrd="2" presId="urn:microsoft.com/office/officeart/2005/8/layout/hProcess4"/>
    <dgm:cxn modelId="{2C576E04-473F-4B21-8820-75F916DC7231}" type="presOf" srcId="{B6044638-771B-41F0-8864-5F306D073D7D}" destId="{F90AD492-4E4D-48DB-B88B-EE6126018455}" srcOrd="1" destOrd="2" presId="urn:microsoft.com/office/officeart/2005/8/layout/hProcess4"/>
    <dgm:cxn modelId="{77C08A59-CED5-4828-BE59-53DBC1C436A9}" srcId="{D3BD0542-4B3E-4F4D-892F-84B4DD476D0A}" destId="{E35F9E86-A6E1-48DB-ACCB-A594EDC1C85E}" srcOrd="3" destOrd="0" parTransId="{60D989B6-4AEB-4A55-8D35-42499E78A163}" sibTransId="{66E18774-FA96-497D-8AA5-2597ABBD9295}"/>
    <dgm:cxn modelId="{589D7F40-FCF1-4C6A-B154-7D731C841057}" srcId="{5D970E06-4A0A-4883-A697-CE17FC144982}" destId="{35B6A85A-4344-424A-BFAB-6DC6E0331820}" srcOrd="0" destOrd="0" parTransId="{BD9E8BCF-9C0C-4A51-B27F-EED8754BD406}" sibTransId="{01B14AB8-9FB0-4A8C-B33D-409CAB774230}"/>
    <dgm:cxn modelId="{F505221F-9229-46E0-9A0F-A614B1FC733E}" srcId="{D3BD0542-4B3E-4F4D-892F-84B4DD476D0A}" destId="{DEF4C6F3-B6C1-4FCE-AE53-D087BBBF802E}" srcOrd="0" destOrd="0" parTransId="{4F1A9BC8-E4A9-450F-9F55-EB53A846F611}" sibTransId="{1CEA1A32-6F1D-4DCA-93FF-D58F0E8483E9}"/>
    <dgm:cxn modelId="{58C06D10-D483-4C6A-A5A1-F1EC7DA94568}" type="presOf" srcId="{E34CB271-EA08-422F-8696-8AF8F7306BFE}" destId="{BEB53A39-80F4-43D2-8430-1048782B5B47}" srcOrd="0" destOrd="1" presId="urn:microsoft.com/office/officeart/2005/8/layout/hProcess4"/>
    <dgm:cxn modelId="{14FE3EF4-B235-4F85-BDF0-C2DFE9B42C92}" srcId="{5D970E06-4A0A-4883-A697-CE17FC144982}" destId="{6DB0F529-6C0A-4DA8-BF07-443482086BEE}" srcOrd="4" destOrd="0" parTransId="{8076FBF7-6844-40D0-B77D-567ABD2024B8}" sibTransId="{E99ED359-8965-433E-8601-4123B4CF6ECD}"/>
    <dgm:cxn modelId="{9FFBA0D7-DB03-49EE-B35A-E4C4E9F89217}" type="presOf" srcId="{F49C0205-00BD-4B3C-BD25-92155A48C8EF}" destId="{AD4318B1-F115-45B8-8750-2FFFC1A3C6BB}" srcOrd="1" destOrd="3" presId="urn:microsoft.com/office/officeart/2005/8/layout/hProcess4"/>
    <dgm:cxn modelId="{1E042C84-0428-4D73-958F-3DDE3FA3C9AA}" type="presOf" srcId="{B6044638-771B-41F0-8864-5F306D073D7D}" destId="{BEB53A39-80F4-43D2-8430-1048782B5B47}" srcOrd="0" destOrd="2" presId="urn:microsoft.com/office/officeart/2005/8/layout/hProcess4"/>
    <dgm:cxn modelId="{1DAC830A-F226-4BF8-BD0A-D02A7E4527CB}" srcId="{F4AF4A1D-B33B-4F4E-8E58-AE2D7FA8EAC7}" destId="{4A5FA49A-FEA9-4526-8DC0-D1021522F8E8}" srcOrd="4" destOrd="0" parTransId="{EDE10C5B-C31F-4E0D-9642-7828D463228D}" sibTransId="{436F14B5-836A-4235-9067-D344E8068347}"/>
    <dgm:cxn modelId="{5BBBB94D-8BC4-40C8-B793-EB90B6B897FA}" type="presOf" srcId="{93FB7B4B-24AC-496E-B564-5A648ECE4BED}" destId="{89A83493-D691-412F-BFD4-2D293BB8E5C2}" srcOrd="0" destOrd="3" presId="urn:microsoft.com/office/officeart/2005/8/layout/hProcess4"/>
    <dgm:cxn modelId="{D5F80A97-F0FF-430F-87DC-39B007FC4E40}" type="presOf" srcId="{6DB0F529-6C0A-4DA8-BF07-443482086BEE}" destId="{39F30712-CC0D-4885-AC85-EAF14AC52630}" srcOrd="1" destOrd="4" presId="urn:microsoft.com/office/officeart/2005/8/layout/hProcess4"/>
    <dgm:cxn modelId="{7AC8A8B2-52BA-43E7-B8BD-63A65FD1BA95}" type="presOf" srcId="{E35F9E86-A6E1-48DB-ACCB-A594EDC1C85E}" destId="{BEB53A39-80F4-43D2-8430-1048782B5B47}" srcOrd="0" destOrd="3" presId="urn:microsoft.com/office/officeart/2005/8/layout/hProcess4"/>
    <dgm:cxn modelId="{00DF5CA5-98DA-465B-80C3-E15C0EFD53CD}" srcId="{206A78E8-7C1C-4147-A22E-4D21336328DA}" destId="{5D0E277E-491F-4FBF-8DCD-12D4979209D2}" srcOrd="1" destOrd="0" parTransId="{F71CB7BA-35D9-4701-B951-6CF20CA5970A}" sibTransId="{E71C7909-F0A8-438C-B4DA-CE49249967AA}"/>
    <dgm:cxn modelId="{A07D96BC-420A-4930-B221-0DA98DC9D387}" type="presOf" srcId="{4A5FA49A-FEA9-4526-8DC0-D1021522F8E8}" destId="{89A83493-D691-412F-BFD4-2D293BB8E5C2}" srcOrd="0" destOrd="4" presId="urn:microsoft.com/office/officeart/2005/8/layout/hProcess4"/>
    <dgm:cxn modelId="{52FA14FF-C8BB-4C93-82AE-0584171BA041}" type="presOf" srcId="{35B6A85A-4344-424A-BFAB-6DC6E0331820}" destId="{39F30712-CC0D-4885-AC85-EAF14AC52630}" srcOrd="1" destOrd="0" presId="urn:microsoft.com/office/officeart/2005/8/layout/hProcess4"/>
    <dgm:cxn modelId="{D848D65D-F82B-4D4B-B832-12A841098A09}" type="presOf" srcId="{1C1358FB-546B-4C2B-B086-E8E1D5445C42}" destId="{439D8DEC-1513-49AE-BEB9-4B6C02A40F14}" srcOrd="1" destOrd="0" presId="urn:microsoft.com/office/officeart/2005/8/layout/hProcess4"/>
    <dgm:cxn modelId="{D0F10E8B-5E82-4737-AF6A-2404A7585255}" type="presOf" srcId="{DEF4C6F3-B6C1-4FCE-AE53-D087BBBF802E}" destId="{F90AD492-4E4D-48DB-B88B-EE6126018455}" srcOrd="1" destOrd="0" presId="urn:microsoft.com/office/officeart/2005/8/layout/hProcess4"/>
    <dgm:cxn modelId="{B49665AC-F65C-4E76-A8C8-13C821C5057E}" type="presOf" srcId="{90EFF998-1D99-4C0E-967E-CA41FCD5E4EC}" destId="{AD4318B1-F115-45B8-8750-2FFFC1A3C6BB}" srcOrd="1" destOrd="0" presId="urn:microsoft.com/office/officeart/2005/8/layout/hProcess4"/>
    <dgm:cxn modelId="{6E620752-CB0D-43B9-A84D-5B89556D504D}" type="presOf" srcId="{90EFF998-1D99-4C0E-967E-CA41FCD5E4EC}" destId="{F768BFE7-05E8-49FA-BC3B-DC335A5766CF}" srcOrd="0" destOrd="0" presId="urn:microsoft.com/office/officeart/2005/8/layout/hProcess4"/>
    <dgm:cxn modelId="{306DF6F6-D78B-4A00-B078-2F255DA7C033}" srcId="{5D970E06-4A0A-4883-A697-CE17FC144982}" destId="{6538531F-84F5-408F-91C3-00CB0F90520B}" srcOrd="3" destOrd="0" parTransId="{98CC082C-3F70-4C6C-A52B-1040D48184F4}" sibTransId="{A9671AE0-4B7D-4A16-92B3-8C22F941FF6B}"/>
    <dgm:cxn modelId="{E6248B46-9425-462D-85D5-2B52CA64FFC4}" type="presOf" srcId="{5D0E277E-491F-4FBF-8DCD-12D4979209D2}" destId="{F768BFE7-05E8-49FA-BC3B-DC335A5766CF}" srcOrd="0" destOrd="1" presId="urn:microsoft.com/office/officeart/2005/8/layout/hProcess4"/>
    <dgm:cxn modelId="{426D93C4-D6DD-45B4-88DD-7D91A30454CB}" srcId="{E913E748-B0E1-4352-8906-1650FD388342}" destId="{206A78E8-7C1C-4147-A22E-4D21336328DA}" srcOrd="2" destOrd="0" parTransId="{BD78699D-05A7-434B-A810-9D78788A5D02}" sibTransId="{0518A717-C13B-43D7-B083-D758C2D7D7B4}"/>
    <dgm:cxn modelId="{2D269C46-3FAC-4E78-93CA-054C7193B573}" type="presOf" srcId="{0020ABED-B246-4D57-9E0E-53AC9E1855FE}" destId="{DBA2A539-C1BF-414C-B74F-20FC5108F629}" srcOrd="0" destOrd="0" presId="urn:microsoft.com/office/officeart/2005/8/layout/hProcess4"/>
    <dgm:cxn modelId="{AB69797A-95EA-4301-81A9-08B4D264E3C8}" type="presOf" srcId="{93FB7B4B-24AC-496E-B564-5A648ECE4BED}" destId="{439D8DEC-1513-49AE-BEB9-4B6C02A40F14}" srcOrd="1" destOrd="3" presId="urn:microsoft.com/office/officeart/2005/8/layout/hProcess4"/>
    <dgm:cxn modelId="{7B2E5AA3-749F-48D8-AA5E-8F6EDD899095}" type="presOf" srcId="{E35F9E86-A6E1-48DB-ACCB-A594EDC1C85E}" destId="{F90AD492-4E4D-48DB-B88B-EE6126018455}" srcOrd="1" destOrd="3" presId="urn:microsoft.com/office/officeart/2005/8/layout/hProcess4"/>
    <dgm:cxn modelId="{E08750D3-4633-423C-BCB3-27BF44BAB558}" type="presOf" srcId="{0995EA79-934A-4F70-9225-DD96B5D06411}" destId="{AD4318B1-F115-45B8-8750-2FFFC1A3C6BB}" srcOrd="1" destOrd="4" presId="urn:microsoft.com/office/officeart/2005/8/layout/hProcess4"/>
    <dgm:cxn modelId="{B6683715-5C5F-46FA-ADEC-E2AFC8E0C0FD}" type="presOf" srcId="{F49C0205-00BD-4B3C-BD25-92155A48C8EF}" destId="{F768BFE7-05E8-49FA-BC3B-DC335A5766CF}" srcOrd="0" destOrd="3" presId="urn:microsoft.com/office/officeart/2005/8/layout/hProcess4"/>
    <dgm:cxn modelId="{BB6A6721-380F-4F47-BBB0-3BAF7167F5B3}" type="presOf" srcId="{C0B5014B-7178-4917-9277-59A9CEF28CE8}" destId="{89A83493-D691-412F-BFD4-2D293BB8E5C2}" srcOrd="0" destOrd="2" presId="urn:microsoft.com/office/officeart/2005/8/layout/hProcess4"/>
    <dgm:cxn modelId="{2F794B25-344C-460E-97B3-9B6DE8A7A16E}" type="presOf" srcId="{E913E748-B0E1-4352-8906-1650FD388342}" destId="{ADF6993E-7270-48A1-8942-2EB507A1F818}" srcOrd="0" destOrd="0" presId="urn:microsoft.com/office/officeart/2005/8/layout/hProcess4"/>
    <dgm:cxn modelId="{93053DE1-6656-4558-825E-F15059749F6A}" type="presOf" srcId="{6538531F-84F5-408F-91C3-00CB0F90520B}" destId="{FA74183E-E49D-4476-A790-FF269B11BB69}" srcOrd="0" destOrd="3" presId="urn:microsoft.com/office/officeart/2005/8/layout/hProcess4"/>
    <dgm:cxn modelId="{63202B83-97CA-4EF5-A1EC-B8FABA676F97}" srcId="{F4AF4A1D-B33B-4F4E-8E58-AE2D7FA8EAC7}" destId="{93FB7B4B-24AC-496E-B564-5A648ECE4BED}" srcOrd="3" destOrd="0" parTransId="{ACCA9865-9A19-4BF5-A078-F7560ED9F0BA}" sibTransId="{E5804DDF-CFF1-4283-AE14-3034FED817AB}"/>
    <dgm:cxn modelId="{7C02CFA2-C251-4AF0-9DF7-AF0E203750DF}" srcId="{E913E748-B0E1-4352-8906-1650FD388342}" destId="{D3BD0542-4B3E-4F4D-892F-84B4DD476D0A}" srcOrd="0" destOrd="0" parTransId="{D0DE8BCE-D78E-4183-972F-60043693A028}" sibTransId="{B7335526-4A98-486F-84D0-73AD75573236}"/>
    <dgm:cxn modelId="{A5FF3469-0B34-4CF0-B222-53F3CAC1F117}" type="presOf" srcId="{6DB0F529-6C0A-4DA8-BF07-443482086BEE}" destId="{FA74183E-E49D-4476-A790-FF269B11BB69}" srcOrd="0" destOrd="4" presId="urn:microsoft.com/office/officeart/2005/8/layout/hProcess4"/>
    <dgm:cxn modelId="{94FF89ED-89DA-446A-B3A2-E1D9C87EBB60}" type="presParOf" srcId="{ADF6993E-7270-48A1-8942-2EB507A1F818}" destId="{6D58DF04-0520-4292-A146-E046CB3EB5C1}" srcOrd="0" destOrd="0" presId="urn:microsoft.com/office/officeart/2005/8/layout/hProcess4"/>
    <dgm:cxn modelId="{9A057330-33B9-4893-9F36-A84BF61EA3EB}" type="presParOf" srcId="{ADF6993E-7270-48A1-8942-2EB507A1F818}" destId="{6A05CAFB-4BEB-4252-8D9B-F215A865D45D}" srcOrd="1" destOrd="0" presId="urn:microsoft.com/office/officeart/2005/8/layout/hProcess4"/>
    <dgm:cxn modelId="{5A04C09F-528F-4552-9CC8-8DB1104CCAC0}" type="presParOf" srcId="{ADF6993E-7270-48A1-8942-2EB507A1F818}" destId="{9A6C5B42-C201-411C-BF4E-4E87746DDEAE}" srcOrd="2" destOrd="0" presId="urn:microsoft.com/office/officeart/2005/8/layout/hProcess4"/>
    <dgm:cxn modelId="{A325DC81-2E24-4635-97FC-10820E2F53A7}" type="presParOf" srcId="{9A6C5B42-C201-411C-BF4E-4E87746DDEAE}" destId="{E64923F0-8276-401E-A1E9-10248DFA34CC}" srcOrd="0" destOrd="0" presId="urn:microsoft.com/office/officeart/2005/8/layout/hProcess4"/>
    <dgm:cxn modelId="{7DA14ED5-8A9A-488A-91F8-FCA66414DFD4}" type="presParOf" srcId="{E64923F0-8276-401E-A1E9-10248DFA34CC}" destId="{8C5A2223-90F7-4D75-B6B5-C02CF3ADB48E}" srcOrd="0" destOrd="0" presId="urn:microsoft.com/office/officeart/2005/8/layout/hProcess4"/>
    <dgm:cxn modelId="{5EA6420B-E03F-4B58-A7C4-ADADE8CCB93C}" type="presParOf" srcId="{E64923F0-8276-401E-A1E9-10248DFA34CC}" destId="{BEB53A39-80F4-43D2-8430-1048782B5B47}" srcOrd="1" destOrd="0" presId="urn:microsoft.com/office/officeart/2005/8/layout/hProcess4"/>
    <dgm:cxn modelId="{42D1A2B3-7A93-4093-AB7F-28D18374F096}" type="presParOf" srcId="{E64923F0-8276-401E-A1E9-10248DFA34CC}" destId="{F90AD492-4E4D-48DB-B88B-EE6126018455}" srcOrd="2" destOrd="0" presId="urn:microsoft.com/office/officeart/2005/8/layout/hProcess4"/>
    <dgm:cxn modelId="{0F8ECC6C-DB06-4352-9901-92B302B7D628}" type="presParOf" srcId="{E64923F0-8276-401E-A1E9-10248DFA34CC}" destId="{C03C4587-E43C-4DC6-8822-C8AA86980146}" srcOrd="3" destOrd="0" presId="urn:microsoft.com/office/officeart/2005/8/layout/hProcess4"/>
    <dgm:cxn modelId="{B1A8B86C-E62C-451F-B840-E480C98EAB80}" type="presParOf" srcId="{E64923F0-8276-401E-A1E9-10248DFA34CC}" destId="{92F4D14F-4BF7-4C24-B247-E7F0D855E2D9}" srcOrd="4" destOrd="0" presId="urn:microsoft.com/office/officeart/2005/8/layout/hProcess4"/>
    <dgm:cxn modelId="{0C54C706-31DC-4DF3-A951-EC160AFC1ABB}" type="presParOf" srcId="{9A6C5B42-C201-411C-BF4E-4E87746DDEAE}" destId="{BDB989F6-3FD4-492D-B85D-1312C6A1D533}" srcOrd="1" destOrd="0" presId="urn:microsoft.com/office/officeart/2005/8/layout/hProcess4"/>
    <dgm:cxn modelId="{FEBB389C-913F-43E9-A254-3BC00069667B}" type="presParOf" srcId="{9A6C5B42-C201-411C-BF4E-4E87746DDEAE}" destId="{0278A30D-25D4-4658-8577-83611B2408F2}" srcOrd="2" destOrd="0" presId="urn:microsoft.com/office/officeart/2005/8/layout/hProcess4"/>
    <dgm:cxn modelId="{9C385A53-CF52-45F3-9015-3FCC20392126}" type="presParOf" srcId="{0278A30D-25D4-4658-8577-83611B2408F2}" destId="{0B69654E-F34C-4DB8-AD1F-BC2FBA1209AC}" srcOrd="0" destOrd="0" presId="urn:microsoft.com/office/officeart/2005/8/layout/hProcess4"/>
    <dgm:cxn modelId="{B849ED3C-1737-4B21-BB31-50A3215F12F6}" type="presParOf" srcId="{0278A30D-25D4-4658-8577-83611B2408F2}" destId="{89A83493-D691-412F-BFD4-2D293BB8E5C2}" srcOrd="1" destOrd="0" presId="urn:microsoft.com/office/officeart/2005/8/layout/hProcess4"/>
    <dgm:cxn modelId="{CFD3AA34-20F3-459A-A114-F4443E5B5134}" type="presParOf" srcId="{0278A30D-25D4-4658-8577-83611B2408F2}" destId="{439D8DEC-1513-49AE-BEB9-4B6C02A40F14}" srcOrd="2" destOrd="0" presId="urn:microsoft.com/office/officeart/2005/8/layout/hProcess4"/>
    <dgm:cxn modelId="{AF461863-C8DA-4B36-8B78-03D3342B2136}" type="presParOf" srcId="{0278A30D-25D4-4658-8577-83611B2408F2}" destId="{21E3103F-C763-4178-9BCE-6952C841D9F8}" srcOrd="3" destOrd="0" presId="urn:microsoft.com/office/officeart/2005/8/layout/hProcess4"/>
    <dgm:cxn modelId="{8456ED60-67CF-4228-8E5F-07620BFCAD8B}" type="presParOf" srcId="{0278A30D-25D4-4658-8577-83611B2408F2}" destId="{7622FCC2-2193-44F0-8BE0-90968539EA90}" srcOrd="4" destOrd="0" presId="urn:microsoft.com/office/officeart/2005/8/layout/hProcess4"/>
    <dgm:cxn modelId="{97A8FF8A-DB18-453E-A0FE-EFB339AE977D}" type="presParOf" srcId="{9A6C5B42-C201-411C-BF4E-4E87746DDEAE}" destId="{DBA2A539-C1BF-414C-B74F-20FC5108F629}" srcOrd="3" destOrd="0" presId="urn:microsoft.com/office/officeart/2005/8/layout/hProcess4"/>
    <dgm:cxn modelId="{D0468509-B4EA-4F64-A8BC-585545541826}" type="presParOf" srcId="{9A6C5B42-C201-411C-BF4E-4E87746DDEAE}" destId="{0832CE36-9D7F-411A-87B9-E6E6F3D7B265}" srcOrd="4" destOrd="0" presId="urn:microsoft.com/office/officeart/2005/8/layout/hProcess4"/>
    <dgm:cxn modelId="{3167B4EF-CAAC-4747-83A3-D727061085B4}" type="presParOf" srcId="{0832CE36-9D7F-411A-87B9-E6E6F3D7B265}" destId="{EB6396AB-EE1B-47C6-985A-2209845B9E2C}" srcOrd="0" destOrd="0" presId="urn:microsoft.com/office/officeart/2005/8/layout/hProcess4"/>
    <dgm:cxn modelId="{EE9BF76B-9F90-4C48-92EF-9070B3ACA7CB}" type="presParOf" srcId="{0832CE36-9D7F-411A-87B9-E6E6F3D7B265}" destId="{F768BFE7-05E8-49FA-BC3B-DC335A5766CF}" srcOrd="1" destOrd="0" presId="urn:microsoft.com/office/officeart/2005/8/layout/hProcess4"/>
    <dgm:cxn modelId="{F2524778-A257-4AE3-9D75-102151400BCF}" type="presParOf" srcId="{0832CE36-9D7F-411A-87B9-E6E6F3D7B265}" destId="{AD4318B1-F115-45B8-8750-2FFFC1A3C6BB}" srcOrd="2" destOrd="0" presId="urn:microsoft.com/office/officeart/2005/8/layout/hProcess4"/>
    <dgm:cxn modelId="{B10FD5B4-5907-420E-A76F-373502ED8DFC}" type="presParOf" srcId="{0832CE36-9D7F-411A-87B9-E6E6F3D7B265}" destId="{CFE552E7-8E3D-4143-8BAF-42CFFD0D4718}" srcOrd="3" destOrd="0" presId="urn:microsoft.com/office/officeart/2005/8/layout/hProcess4"/>
    <dgm:cxn modelId="{88A1C386-5607-4418-9C25-2542C86E3790}" type="presParOf" srcId="{0832CE36-9D7F-411A-87B9-E6E6F3D7B265}" destId="{14D84C89-933F-484A-B2FD-40831715A10D}" srcOrd="4" destOrd="0" presId="urn:microsoft.com/office/officeart/2005/8/layout/hProcess4"/>
    <dgm:cxn modelId="{AF1DD37F-5B35-4E7A-A2B9-36F0F84B6A43}" type="presParOf" srcId="{9A6C5B42-C201-411C-BF4E-4E87746DDEAE}" destId="{2C2C1469-F748-41A2-AB08-D6D7E77A3707}" srcOrd="5" destOrd="0" presId="urn:microsoft.com/office/officeart/2005/8/layout/hProcess4"/>
    <dgm:cxn modelId="{C0E0BC3A-4D4F-48CE-B12E-2B374194B6B9}" type="presParOf" srcId="{9A6C5B42-C201-411C-BF4E-4E87746DDEAE}" destId="{AE90A82D-811C-4505-ACEF-183C3E09493F}" srcOrd="6" destOrd="0" presId="urn:microsoft.com/office/officeart/2005/8/layout/hProcess4"/>
    <dgm:cxn modelId="{CE2A5CAE-9EC2-4EDC-A9E3-F19AA309A8B8}" type="presParOf" srcId="{AE90A82D-811C-4505-ACEF-183C3E09493F}" destId="{C95A63CA-62F2-4F3F-BC86-08D68AE6DD32}" srcOrd="0" destOrd="0" presId="urn:microsoft.com/office/officeart/2005/8/layout/hProcess4"/>
    <dgm:cxn modelId="{D81C6542-1B62-45C9-BB84-523452D07124}" type="presParOf" srcId="{AE90A82D-811C-4505-ACEF-183C3E09493F}" destId="{FA74183E-E49D-4476-A790-FF269B11BB69}" srcOrd="1" destOrd="0" presId="urn:microsoft.com/office/officeart/2005/8/layout/hProcess4"/>
    <dgm:cxn modelId="{930883C5-E078-4EE6-8517-9C4E8DA59BB7}" type="presParOf" srcId="{AE90A82D-811C-4505-ACEF-183C3E09493F}" destId="{39F30712-CC0D-4885-AC85-EAF14AC52630}" srcOrd="2" destOrd="0" presId="urn:microsoft.com/office/officeart/2005/8/layout/hProcess4"/>
    <dgm:cxn modelId="{860BF2AA-56D3-4957-9FD5-B7F9474175F1}" type="presParOf" srcId="{AE90A82D-811C-4505-ACEF-183C3E09493F}" destId="{04E7FB0C-B36E-4823-924F-CB29539AA0B9}" srcOrd="3" destOrd="0" presId="urn:microsoft.com/office/officeart/2005/8/layout/hProcess4"/>
    <dgm:cxn modelId="{73D2AEEC-EE9D-4264-AB5D-87EA28336C94}" type="presParOf" srcId="{AE90A82D-811C-4505-ACEF-183C3E09493F}" destId="{60E07816-8963-431F-8A89-0DB076475176}"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41EEB-3F42-4102-B296-5CDB100F116C}" type="doc">
      <dgm:prSet loTypeId="urn:microsoft.com/office/officeart/2005/8/layout/radial4" loCatId="relationship" qsTypeId="urn:microsoft.com/office/officeart/2005/8/quickstyle/3d1" qsCatId="3D" csTypeId="urn:microsoft.com/office/officeart/2005/8/colors/accent0_3" csCatId="mainScheme" phldr="1"/>
      <dgm:spPr/>
      <dgm:t>
        <a:bodyPr/>
        <a:lstStyle/>
        <a:p>
          <a:endParaRPr lang="sv-SE"/>
        </a:p>
      </dgm:t>
    </dgm:pt>
    <dgm:pt modelId="{55883B59-585F-4898-8C8D-2C019B1849EA}">
      <dgm:prSet phldrT="[Text]"/>
      <dgm:spPr>
        <a:solidFill>
          <a:srgbClr val="99CC00"/>
        </a:solidFill>
      </dgm:spPr>
      <dgm:t>
        <a:bodyPr/>
        <a:lstStyle/>
        <a:p>
          <a:r>
            <a:rPr lang="sv-SE" dirty="0" smtClean="0"/>
            <a:t>Samlat underlag för utvecklings- och lönesamtal</a:t>
          </a:r>
          <a:endParaRPr lang="sv-SE" dirty="0"/>
        </a:p>
      </dgm:t>
    </dgm:pt>
    <dgm:pt modelId="{F7BA2C26-B9D0-4DB6-BB44-8611F6482A02}" type="parTrans" cxnId="{5EF6B28A-6212-4DB9-BBEC-D5940A37CEA3}">
      <dgm:prSet/>
      <dgm:spPr/>
      <dgm:t>
        <a:bodyPr/>
        <a:lstStyle/>
        <a:p>
          <a:endParaRPr lang="sv-SE"/>
        </a:p>
      </dgm:t>
    </dgm:pt>
    <dgm:pt modelId="{51B401BA-8D19-4258-AD2F-5886DBB02655}" type="sibTrans" cxnId="{5EF6B28A-6212-4DB9-BBEC-D5940A37CEA3}">
      <dgm:prSet/>
      <dgm:spPr/>
      <dgm:t>
        <a:bodyPr/>
        <a:lstStyle/>
        <a:p>
          <a:endParaRPr lang="sv-SE"/>
        </a:p>
      </dgm:t>
    </dgm:pt>
    <dgm:pt modelId="{B40A88BF-BBA4-40B3-8E7B-8CDD3B824097}">
      <dgm:prSet phldrT="[Text]"/>
      <dgm:spPr>
        <a:solidFill>
          <a:schemeClr val="tx2">
            <a:lumMod val="75000"/>
          </a:schemeClr>
        </a:solidFill>
      </dgm:spPr>
      <dgm:t>
        <a:bodyPr/>
        <a:lstStyle/>
        <a:p>
          <a:pPr algn="ctr"/>
          <a:r>
            <a:rPr lang="sv-SE" b="1" dirty="0" smtClean="0">
              <a:effectLst>
                <a:outerShdw blurRad="38100" dist="38100" dir="2700000" algn="tl">
                  <a:srgbClr val="000000">
                    <a:alpha val="43137"/>
                  </a:srgbClr>
                </a:outerShdw>
              </a:effectLst>
            </a:rPr>
            <a:t>A</a:t>
          </a:r>
        </a:p>
        <a:p>
          <a:pPr algn="l"/>
          <a:r>
            <a:rPr lang="sv-SE" dirty="0" smtClean="0"/>
            <a:t>Leveransen till </a:t>
          </a:r>
        </a:p>
        <a:p>
          <a:pPr algn="l"/>
          <a:r>
            <a:rPr lang="sv-SE" dirty="0" smtClean="0"/>
            <a:t>den egna nämnden/styrelsen </a:t>
          </a:r>
          <a:endParaRPr lang="sv-SE" dirty="0"/>
        </a:p>
      </dgm:t>
    </dgm:pt>
    <dgm:pt modelId="{A478A32F-6891-499A-AD6F-2334022F0AA2}" type="parTrans" cxnId="{B72AE4DD-3C3C-41B9-BBF5-B58C8CDFA1EC}">
      <dgm:prSet/>
      <dgm:spPr/>
      <dgm:t>
        <a:bodyPr/>
        <a:lstStyle/>
        <a:p>
          <a:endParaRPr lang="sv-SE"/>
        </a:p>
      </dgm:t>
    </dgm:pt>
    <dgm:pt modelId="{143D5052-B77E-4E34-9B33-833C2981C94D}" type="sibTrans" cxnId="{B72AE4DD-3C3C-41B9-BBF5-B58C8CDFA1EC}">
      <dgm:prSet/>
      <dgm:spPr/>
      <dgm:t>
        <a:bodyPr/>
        <a:lstStyle/>
        <a:p>
          <a:endParaRPr lang="sv-SE"/>
        </a:p>
      </dgm:t>
    </dgm:pt>
    <dgm:pt modelId="{CF8EC273-DA2E-401C-97A5-14117026DD9C}">
      <dgm:prSet phldrT="[Text]"/>
      <dgm:spPr>
        <a:solidFill>
          <a:schemeClr val="tx2">
            <a:lumMod val="75000"/>
          </a:schemeClr>
        </a:solidFill>
      </dgm:spPr>
      <dgm:t>
        <a:bodyPr/>
        <a:lstStyle/>
        <a:p>
          <a:pPr algn="ctr"/>
          <a:r>
            <a:rPr lang="sv-SE" b="1" dirty="0" smtClean="0">
              <a:effectLst>
                <a:outerShdw blurRad="38100" dist="38100" dir="2700000" algn="tl">
                  <a:srgbClr val="000000">
                    <a:alpha val="43137"/>
                  </a:srgbClr>
                </a:outerShdw>
              </a:effectLst>
            </a:rPr>
            <a:t>B</a:t>
          </a:r>
        </a:p>
        <a:p>
          <a:pPr algn="l"/>
          <a:r>
            <a:rPr lang="sv-SE" dirty="0" smtClean="0"/>
            <a:t>Den externa leveransen till boende, besökare, företagare</a:t>
          </a:r>
          <a:endParaRPr lang="sv-SE" dirty="0"/>
        </a:p>
      </dgm:t>
    </dgm:pt>
    <dgm:pt modelId="{F161FA1C-03A1-4704-A535-5A02B0BA0C0D}" type="parTrans" cxnId="{4FEF4096-B5E9-4FE9-94B2-BD8D327BE94F}">
      <dgm:prSet/>
      <dgm:spPr/>
      <dgm:t>
        <a:bodyPr/>
        <a:lstStyle/>
        <a:p>
          <a:endParaRPr lang="sv-SE"/>
        </a:p>
      </dgm:t>
    </dgm:pt>
    <dgm:pt modelId="{93CA4F47-6106-4249-9779-490A7DC6947B}" type="sibTrans" cxnId="{4FEF4096-B5E9-4FE9-94B2-BD8D327BE94F}">
      <dgm:prSet/>
      <dgm:spPr/>
      <dgm:t>
        <a:bodyPr/>
        <a:lstStyle/>
        <a:p>
          <a:endParaRPr lang="sv-SE"/>
        </a:p>
      </dgm:t>
    </dgm:pt>
    <dgm:pt modelId="{63B93438-5DDD-4934-855D-2F21B9939212}">
      <dgm:prSet phldrT="[Text]"/>
      <dgm:spPr>
        <a:solidFill>
          <a:schemeClr val="tx2">
            <a:lumMod val="75000"/>
          </a:schemeClr>
        </a:solidFill>
      </dgm:spPr>
      <dgm:t>
        <a:bodyPr/>
        <a:lstStyle/>
        <a:p>
          <a:pPr algn="ctr"/>
          <a:r>
            <a:rPr lang="sv-SE" b="1" dirty="0" smtClean="0">
              <a:effectLst>
                <a:outerShdw blurRad="38100" dist="38100" dir="2700000" algn="tl">
                  <a:srgbClr val="000000">
                    <a:alpha val="43137"/>
                  </a:srgbClr>
                </a:outerShdw>
              </a:effectLst>
            </a:rPr>
            <a:t>C</a:t>
          </a:r>
        </a:p>
        <a:p>
          <a:pPr algn="l"/>
          <a:r>
            <a:rPr lang="sv-SE" dirty="0" smtClean="0"/>
            <a:t>Bidraget till  ”hela staden” perspektivet</a:t>
          </a:r>
          <a:endParaRPr lang="sv-SE" dirty="0"/>
        </a:p>
      </dgm:t>
    </dgm:pt>
    <dgm:pt modelId="{F7F4C64C-4096-422D-B6FD-07B2B55F46A6}" type="parTrans" cxnId="{6247F88D-1586-4180-8940-4CE590049095}">
      <dgm:prSet/>
      <dgm:spPr/>
      <dgm:t>
        <a:bodyPr/>
        <a:lstStyle/>
        <a:p>
          <a:endParaRPr lang="sv-SE"/>
        </a:p>
      </dgm:t>
    </dgm:pt>
    <dgm:pt modelId="{6496C230-5EB5-453B-B52F-61D7BD9BFB4A}" type="sibTrans" cxnId="{6247F88D-1586-4180-8940-4CE590049095}">
      <dgm:prSet/>
      <dgm:spPr/>
      <dgm:t>
        <a:bodyPr/>
        <a:lstStyle/>
        <a:p>
          <a:endParaRPr lang="sv-SE"/>
        </a:p>
      </dgm:t>
    </dgm:pt>
    <dgm:pt modelId="{12D755C3-7A45-458F-B322-3102B31317CC}">
      <dgm:prSet phldrT="[Text]"/>
      <dgm:spPr>
        <a:solidFill>
          <a:schemeClr val="tx2">
            <a:lumMod val="75000"/>
          </a:schemeClr>
        </a:solidFill>
      </dgm:spPr>
      <dgm:t>
        <a:bodyPr/>
        <a:lstStyle/>
        <a:p>
          <a:pPr algn="ctr"/>
          <a:r>
            <a:rPr lang="sv-SE" b="1" dirty="0" smtClean="0">
              <a:effectLst>
                <a:outerShdw blurRad="38100" dist="38100" dir="2700000" algn="tl">
                  <a:srgbClr val="000000">
                    <a:alpha val="43137"/>
                  </a:srgbClr>
                </a:outerShdw>
              </a:effectLst>
            </a:rPr>
            <a:t>D</a:t>
          </a:r>
        </a:p>
        <a:p>
          <a:pPr algn="l"/>
          <a:r>
            <a:rPr lang="sv-SE" dirty="0" smtClean="0"/>
            <a:t>Ledning av den egna organisationen</a:t>
          </a:r>
          <a:endParaRPr lang="sv-SE" dirty="0"/>
        </a:p>
      </dgm:t>
    </dgm:pt>
    <dgm:pt modelId="{1FD31A62-C1D3-43ED-A551-D90CB1B7D36E}" type="parTrans" cxnId="{70AD3B08-38B5-4B38-BF01-E1CF8A6CA86C}">
      <dgm:prSet/>
      <dgm:spPr/>
      <dgm:t>
        <a:bodyPr/>
        <a:lstStyle/>
        <a:p>
          <a:endParaRPr lang="sv-SE"/>
        </a:p>
      </dgm:t>
    </dgm:pt>
    <dgm:pt modelId="{878165C2-3A1F-4DB1-B5B5-89A69788535B}" type="sibTrans" cxnId="{70AD3B08-38B5-4B38-BF01-E1CF8A6CA86C}">
      <dgm:prSet/>
      <dgm:spPr/>
      <dgm:t>
        <a:bodyPr/>
        <a:lstStyle/>
        <a:p>
          <a:endParaRPr lang="sv-SE"/>
        </a:p>
      </dgm:t>
    </dgm:pt>
    <dgm:pt modelId="{0B966157-8451-417D-BBD9-B8972E709986}">
      <dgm:prSet phldrT="[Text]"/>
      <dgm:spPr>
        <a:solidFill>
          <a:schemeClr val="tx2">
            <a:lumMod val="75000"/>
          </a:schemeClr>
        </a:solidFill>
      </dgm:spPr>
      <dgm:t>
        <a:bodyPr/>
        <a:lstStyle/>
        <a:p>
          <a:pPr algn="ctr"/>
          <a:r>
            <a:rPr lang="sv-SE" b="1" dirty="0" smtClean="0">
              <a:effectLst>
                <a:outerShdw blurRad="38100" dist="38100" dir="2700000" algn="tl">
                  <a:srgbClr val="000000">
                    <a:alpha val="43137"/>
                  </a:srgbClr>
                </a:outerShdw>
              </a:effectLst>
            </a:rPr>
            <a:t>E</a:t>
          </a:r>
        </a:p>
        <a:p>
          <a:pPr algn="l"/>
          <a:r>
            <a:rPr lang="sv-SE" dirty="0" smtClean="0"/>
            <a:t> Chefens egna kompetensutveckling och följsamhet till stadens kompetenskriterier</a:t>
          </a:r>
          <a:endParaRPr lang="sv-SE" dirty="0"/>
        </a:p>
      </dgm:t>
    </dgm:pt>
    <dgm:pt modelId="{A59CCC79-8DD6-4D60-9D7F-9526C2D07072}" type="parTrans" cxnId="{A45C1871-016C-49A0-975A-7D4EE98137EE}">
      <dgm:prSet/>
      <dgm:spPr/>
      <dgm:t>
        <a:bodyPr/>
        <a:lstStyle/>
        <a:p>
          <a:endParaRPr lang="sv-SE"/>
        </a:p>
      </dgm:t>
    </dgm:pt>
    <dgm:pt modelId="{CD40909B-BBCB-430A-8B25-B8DDBC64BD71}" type="sibTrans" cxnId="{A45C1871-016C-49A0-975A-7D4EE98137EE}">
      <dgm:prSet/>
      <dgm:spPr/>
      <dgm:t>
        <a:bodyPr/>
        <a:lstStyle/>
        <a:p>
          <a:endParaRPr lang="sv-SE"/>
        </a:p>
      </dgm:t>
    </dgm:pt>
    <dgm:pt modelId="{E3960EA3-0BF8-4978-A90D-17154243FB91}" type="pres">
      <dgm:prSet presAssocID="{0C241EEB-3F42-4102-B296-5CDB100F116C}" presName="cycle" presStyleCnt="0">
        <dgm:presLayoutVars>
          <dgm:chMax val="1"/>
          <dgm:dir/>
          <dgm:animLvl val="ctr"/>
          <dgm:resizeHandles val="exact"/>
        </dgm:presLayoutVars>
      </dgm:prSet>
      <dgm:spPr/>
      <dgm:t>
        <a:bodyPr/>
        <a:lstStyle/>
        <a:p>
          <a:endParaRPr lang="sv-SE"/>
        </a:p>
      </dgm:t>
    </dgm:pt>
    <dgm:pt modelId="{0F911E8D-D596-4247-A754-663D13409A0C}" type="pres">
      <dgm:prSet presAssocID="{55883B59-585F-4898-8C8D-2C019B1849EA}" presName="centerShape" presStyleLbl="node0" presStyleIdx="0" presStyleCnt="1"/>
      <dgm:spPr/>
      <dgm:t>
        <a:bodyPr/>
        <a:lstStyle/>
        <a:p>
          <a:endParaRPr lang="sv-SE"/>
        </a:p>
      </dgm:t>
    </dgm:pt>
    <dgm:pt modelId="{B268C25C-E7BA-484F-809B-08353D4F7112}" type="pres">
      <dgm:prSet presAssocID="{A478A32F-6891-499A-AD6F-2334022F0AA2}" presName="parTrans" presStyleLbl="bgSibTrans2D1" presStyleIdx="0" presStyleCnt="5"/>
      <dgm:spPr/>
      <dgm:t>
        <a:bodyPr/>
        <a:lstStyle/>
        <a:p>
          <a:endParaRPr lang="sv-SE"/>
        </a:p>
      </dgm:t>
    </dgm:pt>
    <dgm:pt modelId="{81F9C700-93C4-41C7-B093-1CA0F1F08DB8}" type="pres">
      <dgm:prSet presAssocID="{B40A88BF-BBA4-40B3-8E7B-8CDD3B824097}" presName="node" presStyleLbl="node1" presStyleIdx="0" presStyleCnt="5">
        <dgm:presLayoutVars>
          <dgm:bulletEnabled val="1"/>
        </dgm:presLayoutVars>
      </dgm:prSet>
      <dgm:spPr/>
      <dgm:t>
        <a:bodyPr/>
        <a:lstStyle/>
        <a:p>
          <a:endParaRPr lang="sv-SE"/>
        </a:p>
      </dgm:t>
    </dgm:pt>
    <dgm:pt modelId="{1172AD84-7A29-4284-A485-4B5C96AD4EEA}" type="pres">
      <dgm:prSet presAssocID="{F161FA1C-03A1-4704-A535-5A02B0BA0C0D}" presName="parTrans" presStyleLbl="bgSibTrans2D1" presStyleIdx="1" presStyleCnt="5"/>
      <dgm:spPr/>
      <dgm:t>
        <a:bodyPr/>
        <a:lstStyle/>
        <a:p>
          <a:endParaRPr lang="sv-SE"/>
        </a:p>
      </dgm:t>
    </dgm:pt>
    <dgm:pt modelId="{2F6DDC2C-A007-4597-B22A-2466091D6B86}" type="pres">
      <dgm:prSet presAssocID="{CF8EC273-DA2E-401C-97A5-14117026DD9C}" presName="node" presStyleLbl="node1" presStyleIdx="1" presStyleCnt="5">
        <dgm:presLayoutVars>
          <dgm:bulletEnabled val="1"/>
        </dgm:presLayoutVars>
      </dgm:prSet>
      <dgm:spPr/>
      <dgm:t>
        <a:bodyPr/>
        <a:lstStyle/>
        <a:p>
          <a:endParaRPr lang="sv-SE"/>
        </a:p>
      </dgm:t>
    </dgm:pt>
    <dgm:pt modelId="{A91091CE-0709-4FF5-9D8A-D7BC5B095E2F}" type="pres">
      <dgm:prSet presAssocID="{F7F4C64C-4096-422D-B6FD-07B2B55F46A6}" presName="parTrans" presStyleLbl="bgSibTrans2D1" presStyleIdx="2" presStyleCnt="5"/>
      <dgm:spPr/>
      <dgm:t>
        <a:bodyPr/>
        <a:lstStyle/>
        <a:p>
          <a:endParaRPr lang="sv-SE"/>
        </a:p>
      </dgm:t>
    </dgm:pt>
    <dgm:pt modelId="{B94F29A0-E564-42A5-82EF-FC9B558E6023}" type="pres">
      <dgm:prSet presAssocID="{63B93438-5DDD-4934-855D-2F21B9939212}" presName="node" presStyleLbl="node1" presStyleIdx="2" presStyleCnt="5">
        <dgm:presLayoutVars>
          <dgm:bulletEnabled val="1"/>
        </dgm:presLayoutVars>
      </dgm:prSet>
      <dgm:spPr/>
      <dgm:t>
        <a:bodyPr/>
        <a:lstStyle/>
        <a:p>
          <a:endParaRPr lang="sv-SE"/>
        </a:p>
      </dgm:t>
    </dgm:pt>
    <dgm:pt modelId="{1350197B-1BAA-41E4-A057-5DC1B8728711}" type="pres">
      <dgm:prSet presAssocID="{1FD31A62-C1D3-43ED-A551-D90CB1B7D36E}" presName="parTrans" presStyleLbl="bgSibTrans2D1" presStyleIdx="3" presStyleCnt="5"/>
      <dgm:spPr/>
      <dgm:t>
        <a:bodyPr/>
        <a:lstStyle/>
        <a:p>
          <a:endParaRPr lang="sv-SE"/>
        </a:p>
      </dgm:t>
    </dgm:pt>
    <dgm:pt modelId="{7B930A04-0CE6-4E08-BB4A-426D8D46D9C3}" type="pres">
      <dgm:prSet presAssocID="{12D755C3-7A45-458F-B322-3102B31317CC}" presName="node" presStyleLbl="node1" presStyleIdx="3" presStyleCnt="5">
        <dgm:presLayoutVars>
          <dgm:bulletEnabled val="1"/>
        </dgm:presLayoutVars>
      </dgm:prSet>
      <dgm:spPr/>
      <dgm:t>
        <a:bodyPr/>
        <a:lstStyle/>
        <a:p>
          <a:endParaRPr lang="sv-SE"/>
        </a:p>
      </dgm:t>
    </dgm:pt>
    <dgm:pt modelId="{C3B661CE-F1C2-44D5-8F29-EDFA4BDF735C}" type="pres">
      <dgm:prSet presAssocID="{A59CCC79-8DD6-4D60-9D7F-9526C2D07072}" presName="parTrans" presStyleLbl="bgSibTrans2D1" presStyleIdx="4" presStyleCnt="5"/>
      <dgm:spPr/>
      <dgm:t>
        <a:bodyPr/>
        <a:lstStyle/>
        <a:p>
          <a:endParaRPr lang="sv-SE"/>
        </a:p>
      </dgm:t>
    </dgm:pt>
    <dgm:pt modelId="{CEDDE99C-8173-4A46-B350-352E3C163EA7}" type="pres">
      <dgm:prSet presAssocID="{0B966157-8451-417D-BBD9-B8972E709986}" presName="node" presStyleLbl="node1" presStyleIdx="4" presStyleCnt="5">
        <dgm:presLayoutVars>
          <dgm:bulletEnabled val="1"/>
        </dgm:presLayoutVars>
      </dgm:prSet>
      <dgm:spPr/>
      <dgm:t>
        <a:bodyPr/>
        <a:lstStyle/>
        <a:p>
          <a:endParaRPr lang="sv-SE"/>
        </a:p>
      </dgm:t>
    </dgm:pt>
  </dgm:ptLst>
  <dgm:cxnLst>
    <dgm:cxn modelId="{A45C1871-016C-49A0-975A-7D4EE98137EE}" srcId="{55883B59-585F-4898-8C8D-2C019B1849EA}" destId="{0B966157-8451-417D-BBD9-B8972E709986}" srcOrd="4" destOrd="0" parTransId="{A59CCC79-8DD6-4D60-9D7F-9526C2D07072}" sibTransId="{CD40909B-BBCB-430A-8B25-B8DDBC64BD71}"/>
    <dgm:cxn modelId="{952520EE-A692-477C-B3D3-4BD979993CEF}" type="presOf" srcId="{A478A32F-6891-499A-AD6F-2334022F0AA2}" destId="{B268C25C-E7BA-484F-809B-08353D4F7112}" srcOrd="0" destOrd="0" presId="urn:microsoft.com/office/officeart/2005/8/layout/radial4"/>
    <dgm:cxn modelId="{4FEF4096-B5E9-4FE9-94B2-BD8D327BE94F}" srcId="{55883B59-585F-4898-8C8D-2C019B1849EA}" destId="{CF8EC273-DA2E-401C-97A5-14117026DD9C}" srcOrd="1" destOrd="0" parTransId="{F161FA1C-03A1-4704-A535-5A02B0BA0C0D}" sibTransId="{93CA4F47-6106-4249-9779-490A7DC6947B}"/>
    <dgm:cxn modelId="{0E9D69D1-1FD5-43E4-B882-587837D305E5}" type="presOf" srcId="{0B966157-8451-417D-BBD9-B8972E709986}" destId="{CEDDE99C-8173-4A46-B350-352E3C163EA7}" srcOrd="0" destOrd="0" presId="urn:microsoft.com/office/officeart/2005/8/layout/radial4"/>
    <dgm:cxn modelId="{ED12018F-B2C0-4BE6-83B5-DA40D190B1BC}" type="presOf" srcId="{B40A88BF-BBA4-40B3-8E7B-8CDD3B824097}" destId="{81F9C700-93C4-41C7-B093-1CA0F1F08DB8}" srcOrd="0" destOrd="0" presId="urn:microsoft.com/office/officeart/2005/8/layout/radial4"/>
    <dgm:cxn modelId="{7BFA4421-55BB-4A53-98B3-D1FE89CF3D3F}" type="presOf" srcId="{CF8EC273-DA2E-401C-97A5-14117026DD9C}" destId="{2F6DDC2C-A007-4597-B22A-2466091D6B86}" srcOrd="0" destOrd="0" presId="urn:microsoft.com/office/officeart/2005/8/layout/radial4"/>
    <dgm:cxn modelId="{70AD3B08-38B5-4B38-BF01-E1CF8A6CA86C}" srcId="{55883B59-585F-4898-8C8D-2C019B1849EA}" destId="{12D755C3-7A45-458F-B322-3102B31317CC}" srcOrd="3" destOrd="0" parTransId="{1FD31A62-C1D3-43ED-A551-D90CB1B7D36E}" sibTransId="{878165C2-3A1F-4DB1-B5B5-89A69788535B}"/>
    <dgm:cxn modelId="{43A39509-7EC4-4174-8A8C-1CCF53A8DD8F}" type="presOf" srcId="{A59CCC79-8DD6-4D60-9D7F-9526C2D07072}" destId="{C3B661CE-F1C2-44D5-8F29-EDFA4BDF735C}" srcOrd="0" destOrd="0" presId="urn:microsoft.com/office/officeart/2005/8/layout/radial4"/>
    <dgm:cxn modelId="{BF63882D-9E7B-4221-836D-20E751CD89E9}" type="presOf" srcId="{63B93438-5DDD-4934-855D-2F21B9939212}" destId="{B94F29A0-E564-42A5-82EF-FC9B558E6023}" srcOrd="0" destOrd="0" presId="urn:microsoft.com/office/officeart/2005/8/layout/radial4"/>
    <dgm:cxn modelId="{6247F88D-1586-4180-8940-4CE590049095}" srcId="{55883B59-585F-4898-8C8D-2C019B1849EA}" destId="{63B93438-5DDD-4934-855D-2F21B9939212}" srcOrd="2" destOrd="0" parTransId="{F7F4C64C-4096-422D-B6FD-07B2B55F46A6}" sibTransId="{6496C230-5EB5-453B-B52F-61D7BD9BFB4A}"/>
    <dgm:cxn modelId="{5EF6B28A-6212-4DB9-BBEC-D5940A37CEA3}" srcId="{0C241EEB-3F42-4102-B296-5CDB100F116C}" destId="{55883B59-585F-4898-8C8D-2C019B1849EA}" srcOrd="0" destOrd="0" parTransId="{F7BA2C26-B9D0-4DB6-BB44-8611F6482A02}" sibTransId="{51B401BA-8D19-4258-AD2F-5886DBB02655}"/>
    <dgm:cxn modelId="{2C11072F-E41F-4B6A-B8A9-B0343CAAE8B3}" type="presOf" srcId="{1FD31A62-C1D3-43ED-A551-D90CB1B7D36E}" destId="{1350197B-1BAA-41E4-A057-5DC1B8728711}" srcOrd="0" destOrd="0" presId="urn:microsoft.com/office/officeart/2005/8/layout/radial4"/>
    <dgm:cxn modelId="{70D75EB9-FFD1-4963-ABEE-2722F3ABEBB8}" type="presOf" srcId="{0C241EEB-3F42-4102-B296-5CDB100F116C}" destId="{E3960EA3-0BF8-4978-A90D-17154243FB91}" srcOrd="0" destOrd="0" presId="urn:microsoft.com/office/officeart/2005/8/layout/radial4"/>
    <dgm:cxn modelId="{56316D4F-16A7-4A11-8A1E-5B7BF4CDF7EF}" type="presOf" srcId="{12D755C3-7A45-458F-B322-3102B31317CC}" destId="{7B930A04-0CE6-4E08-BB4A-426D8D46D9C3}" srcOrd="0" destOrd="0" presId="urn:microsoft.com/office/officeart/2005/8/layout/radial4"/>
    <dgm:cxn modelId="{8BECFA9B-DDCF-4140-90C9-22B5D2629E24}" type="presOf" srcId="{F161FA1C-03A1-4704-A535-5A02B0BA0C0D}" destId="{1172AD84-7A29-4284-A485-4B5C96AD4EEA}" srcOrd="0" destOrd="0" presId="urn:microsoft.com/office/officeart/2005/8/layout/radial4"/>
    <dgm:cxn modelId="{B72AE4DD-3C3C-41B9-BBF5-B58C8CDFA1EC}" srcId="{55883B59-585F-4898-8C8D-2C019B1849EA}" destId="{B40A88BF-BBA4-40B3-8E7B-8CDD3B824097}" srcOrd="0" destOrd="0" parTransId="{A478A32F-6891-499A-AD6F-2334022F0AA2}" sibTransId="{143D5052-B77E-4E34-9B33-833C2981C94D}"/>
    <dgm:cxn modelId="{45D524E9-B045-4897-BF35-CE1DFD13516F}" type="presOf" srcId="{55883B59-585F-4898-8C8D-2C019B1849EA}" destId="{0F911E8D-D596-4247-A754-663D13409A0C}" srcOrd="0" destOrd="0" presId="urn:microsoft.com/office/officeart/2005/8/layout/radial4"/>
    <dgm:cxn modelId="{75CD914F-21CD-4C18-901F-4DD6BA43869A}" type="presOf" srcId="{F7F4C64C-4096-422D-B6FD-07B2B55F46A6}" destId="{A91091CE-0709-4FF5-9D8A-D7BC5B095E2F}" srcOrd="0" destOrd="0" presId="urn:microsoft.com/office/officeart/2005/8/layout/radial4"/>
    <dgm:cxn modelId="{7B4B502E-874B-4B69-98E3-E0B12F825C76}" type="presParOf" srcId="{E3960EA3-0BF8-4978-A90D-17154243FB91}" destId="{0F911E8D-D596-4247-A754-663D13409A0C}" srcOrd="0" destOrd="0" presId="urn:microsoft.com/office/officeart/2005/8/layout/radial4"/>
    <dgm:cxn modelId="{B9DA5E96-1491-4A3C-9B15-3A425F801C1D}" type="presParOf" srcId="{E3960EA3-0BF8-4978-A90D-17154243FB91}" destId="{B268C25C-E7BA-484F-809B-08353D4F7112}" srcOrd="1" destOrd="0" presId="urn:microsoft.com/office/officeart/2005/8/layout/radial4"/>
    <dgm:cxn modelId="{7BE0C6C9-7368-4F83-BEF2-AA9F79147D2C}" type="presParOf" srcId="{E3960EA3-0BF8-4978-A90D-17154243FB91}" destId="{81F9C700-93C4-41C7-B093-1CA0F1F08DB8}" srcOrd="2" destOrd="0" presId="urn:microsoft.com/office/officeart/2005/8/layout/radial4"/>
    <dgm:cxn modelId="{14BA831C-C086-4397-9D32-41BA82BEC0A9}" type="presParOf" srcId="{E3960EA3-0BF8-4978-A90D-17154243FB91}" destId="{1172AD84-7A29-4284-A485-4B5C96AD4EEA}" srcOrd="3" destOrd="0" presId="urn:microsoft.com/office/officeart/2005/8/layout/radial4"/>
    <dgm:cxn modelId="{9650ABAA-8B70-4E12-A782-9B62F5050C10}" type="presParOf" srcId="{E3960EA3-0BF8-4978-A90D-17154243FB91}" destId="{2F6DDC2C-A007-4597-B22A-2466091D6B86}" srcOrd="4" destOrd="0" presId="urn:microsoft.com/office/officeart/2005/8/layout/radial4"/>
    <dgm:cxn modelId="{BACA3178-5ED0-4F83-9182-4F5BD9FD21BD}" type="presParOf" srcId="{E3960EA3-0BF8-4978-A90D-17154243FB91}" destId="{A91091CE-0709-4FF5-9D8A-D7BC5B095E2F}" srcOrd="5" destOrd="0" presId="urn:microsoft.com/office/officeart/2005/8/layout/radial4"/>
    <dgm:cxn modelId="{29CB7640-BE38-4851-8D92-0101A697CB03}" type="presParOf" srcId="{E3960EA3-0BF8-4978-A90D-17154243FB91}" destId="{B94F29A0-E564-42A5-82EF-FC9B558E6023}" srcOrd="6" destOrd="0" presId="urn:microsoft.com/office/officeart/2005/8/layout/radial4"/>
    <dgm:cxn modelId="{ACBE2B82-FB3A-4312-8CE5-4D2547A7C19A}" type="presParOf" srcId="{E3960EA3-0BF8-4978-A90D-17154243FB91}" destId="{1350197B-1BAA-41E4-A057-5DC1B8728711}" srcOrd="7" destOrd="0" presId="urn:microsoft.com/office/officeart/2005/8/layout/radial4"/>
    <dgm:cxn modelId="{3F5C5437-036D-4607-B139-F08502C45C75}" type="presParOf" srcId="{E3960EA3-0BF8-4978-A90D-17154243FB91}" destId="{7B930A04-0CE6-4E08-BB4A-426D8D46D9C3}" srcOrd="8" destOrd="0" presId="urn:microsoft.com/office/officeart/2005/8/layout/radial4"/>
    <dgm:cxn modelId="{E1258716-D255-43C5-8819-00371CEE50A3}" type="presParOf" srcId="{E3960EA3-0BF8-4978-A90D-17154243FB91}" destId="{C3B661CE-F1C2-44D5-8F29-EDFA4BDF735C}" srcOrd="9" destOrd="0" presId="urn:microsoft.com/office/officeart/2005/8/layout/radial4"/>
    <dgm:cxn modelId="{1521542D-770F-4D89-9349-FF33C0BEA761}" type="presParOf" srcId="{E3960EA3-0BF8-4978-A90D-17154243FB91}" destId="{CEDDE99C-8173-4A46-B350-352E3C163EA7}" srcOrd="10" destOrd="0" presId="urn:microsoft.com/office/officeart/2005/8/layout/radial4"/>
  </dgm:cxnLst>
  <dgm:bg>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D3EEC9-87B3-4E5E-A902-493FADBBF7BD}" type="doc">
      <dgm:prSet loTypeId="urn:microsoft.com/office/officeart/2005/8/layout/cycle1" loCatId="cycle" qsTypeId="urn:microsoft.com/office/officeart/2005/8/quickstyle/3d3" qsCatId="3D" csTypeId="urn:microsoft.com/office/officeart/2005/8/colors/colorful5" csCatId="colorful" phldr="1"/>
      <dgm:spPr/>
      <dgm:t>
        <a:bodyPr/>
        <a:lstStyle/>
        <a:p>
          <a:endParaRPr lang="sv-SE"/>
        </a:p>
      </dgm:t>
    </dgm:pt>
    <dgm:pt modelId="{06AF14EB-50AC-47D4-8093-B313F6733FEF}">
      <dgm:prSet phldrT="[Text]" custT="1"/>
      <dgm:spPr/>
      <dgm:t>
        <a:bodyPr/>
        <a:lstStyle/>
        <a:p>
          <a:r>
            <a:rPr lang="sv-SE" sz="1600" b="1" dirty="0" smtClean="0"/>
            <a:t>Insamlat material	</a:t>
          </a:r>
          <a:endParaRPr lang="sv-SE" sz="1600" b="1" dirty="0"/>
        </a:p>
      </dgm:t>
    </dgm:pt>
    <dgm:pt modelId="{56F48B18-E707-46B2-8764-CF222CA716EE}" type="parTrans" cxnId="{0671B74C-7232-46AB-BF08-D9C380434AA2}">
      <dgm:prSet/>
      <dgm:spPr/>
      <dgm:t>
        <a:bodyPr/>
        <a:lstStyle/>
        <a:p>
          <a:endParaRPr lang="sv-SE" sz="2000"/>
        </a:p>
      </dgm:t>
    </dgm:pt>
    <dgm:pt modelId="{0364A6F0-E506-4471-8556-2BAD61D8BDF5}" type="sibTrans" cxnId="{0671B74C-7232-46AB-BF08-D9C380434AA2}">
      <dgm:prSet/>
      <dgm:spPr/>
      <dgm:t>
        <a:bodyPr/>
        <a:lstStyle/>
        <a:p>
          <a:endParaRPr lang="sv-SE" sz="2000"/>
        </a:p>
      </dgm:t>
    </dgm:pt>
    <dgm:pt modelId="{04FBE90D-543F-43DD-8BEC-DA1136810A26}">
      <dgm:prSet phldrT="[Text]" custT="1"/>
      <dgm:spPr/>
      <dgm:t>
        <a:bodyPr/>
        <a:lstStyle/>
        <a:p>
          <a:r>
            <a:rPr lang="sv-SE" sz="1600" b="1" dirty="0" err="1" smtClean="0"/>
            <a:t>Kompetens-kriterier</a:t>
          </a:r>
          <a:endParaRPr lang="sv-SE" sz="1050" b="1" dirty="0"/>
        </a:p>
      </dgm:t>
    </dgm:pt>
    <dgm:pt modelId="{3370BAFA-353A-4885-AA2B-A578031BF15A}" type="parTrans" cxnId="{CBD8113E-D5CD-496C-A1B6-164CA36D3C61}">
      <dgm:prSet/>
      <dgm:spPr/>
      <dgm:t>
        <a:bodyPr/>
        <a:lstStyle/>
        <a:p>
          <a:endParaRPr lang="sv-SE" sz="2000"/>
        </a:p>
      </dgm:t>
    </dgm:pt>
    <dgm:pt modelId="{4745DE57-DF0F-4043-86EE-D95A2C1E8D2C}" type="sibTrans" cxnId="{CBD8113E-D5CD-496C-A1B6-164CA36D3C61}">
      <dgm:prSet/>
      <dgm:spPr/>
      <dgm:t>
        <a:bodyPr/>
        <a:lstStyle/>
        <a:p>
          <a:endParaRPr lang="sv-SE" sz="2000"/>
        </a:p>
      </dgm:t>
    </dgm:pt>
    <dgm:pt modelId="{08AD57F7-79B1-4BCB-B4ED-1B63FAD609C7}">
      <dgm:prSet phldrT="[Text]" custT="1"/>
      <dgm:spPr/>
      <dgm:t>
        <a:bodyPr/>
        <a:lstStyle/>
        <a:p>
          <a:r>
            <a:rPr lang="sv-SE" sz="1600" b="1" dirty="0" smtClean="0"/>
            <a:t>Individuell plan upprättas</a:t>
          </a:r>
          <a:endParaRPr lang="sv-SE" sz="1600" b="1" dirty="0"/>
        </a:p>
      </dgm:t>
    </dgm:pt>
    <dgm:pt modelId="{F2ED4C77-54D7-4D16-9668-60F43407DBAB}" type="parTrans" cxnId="{A4B0EF6A-F11E-4CB0-A6EA-B880A2C6D0FA}">
      <dgm:prSet/>
      <dgm:spPr/>
      <dgm:t>
        <a:bodyPr/>
        <a:lstStyle/>
        <a:p>
          <a:endParaRPr lang="sv-SE" sz="2000"/>
        </a:p>
      </dgm:t>
    </dgm:pt>
    <dgm:pt modelId="{2D530FFD-CD98-4C61-81E1-B3E11B877608}" type="sibTrans" cxnId="{A4B0EF6A-F11E-4CB0-A6EA-B880A2C6D0FA}">
      <dgm:prSet/>
      <dgm:spPr/>
      <dgm:t>
        <a:bodyPr/>
        <a:lstStyle/>
        <a:p>
          <a:endParaRPr lang="sv-SE" sz="2000" b="1"/>
        </a:p>
      </dgm:t>
    </dgm:pt>
    <dgm:pt modelId="{191B82A5-46F2-487F-832A-0913F0C3174F}">
      <dgm:prSet phldrT="[Text]" custT="1"/>
      <dgm:spPr/>
      <dgm:t>
        <a:bodyPr/>
        <a:lstStyle/>
        <a:p>
          <a:r>
            <a:rPr lang="sv-SE" sz="1600" b="1" dirty="0" smtClean="0"/>
            <a:t>Genomförande</a:t>
          </a:r>
          <a:endParaRPr lang="sv-SE" sz="1600" b="1" dirty="0"/>
        </a:p>
      </dgm:t>
    </dgm:pt>
    <dgm:pt modelId="{F54892B3-C665-4EDF-8B13-99DE82D7C918}" type="parTrans" cxnId="{A2028077-D3DB-4784-9738-A21C886ACBD0}">
      <dgm:prSet/>
      <dgm:spPr/>
      <dgm:t>
        <a:bodyPr/>
        <a:lstStyle/>
        <a:p>
          <a:endParaRPr lang="sv-SE" sz="2000"/>
        </a:p>
      </dgm:t>
    </dgm:pt>
    <dgm:pt modelId="{E77D83AC-74E2-4DC7-8560-D8DB690B541A}" type="sibTrans" cxnId="{A2028077-D3DB-4784-9738-A21C886ACBD0}">
      <dgm:prSet/>
      <dgm:spPr/>
      <dgm:t>
        <a:bodyPr/>
        <a:lstStyle/>
        <a:p>
          <a:endParaRPr lang="sv-SE" sz="2000"/>
        </a:p>
      </dgm:t>
    </dgm:pt>
    <dgm:pt modelId="{933F39D1-8C93-40DB-89AC-6B3CCAFE7F68}">
      <dgm:prSet phldrT="[Text]" custT="1"/>
      <dgm:spPr/>
      <dgm:t>
        <a:bodyPr/>
        <a:lstStyle/>
        <a:p>
          <a:r>
            <a:rPr lang="sv-SE" sz="1600" b="1" dirty="0" smtClean="0"/>
            <a:t>Utvärdering</a:t>
          </a:r>
          <a:endParaRPr lang="sv-SE" sz="1050" b="1" dirty="0"/>
        </a:p>
      </dgm:t>
    </dgm:pt>
    <dgm:pt modelId="{10FCD20A-0276-4500-AADF-B9BFFBE795F6}" type="parTrans" cxnId="{06BE5380-A06D-4440-8ACE-4605F955EEB7}">
      <dgm:prSet/>
      <dgm:spPr/>
      <dgm:t>
        <a:bodyPr/>
        <a:lstStyle/>
        <a:p>
          <a:endParaRPr lang="sv-SE" sz="2000"/>
        </a:p>
      </dgm:t>
    </dgm:pt>
    <dgm:pt modelId="{DAAA33A2-3D57-4658-AEF1-5DC299B666F1}" type="sibTrans" cxnId="{06BE5380-A06D-4440-8ACE-4605F955EEB7}">
      <dgm:prSet/>
      <dgm:spPr/>
      <dgm:t>
        <a:bodyPr/>
        <a:lstStyle/>
        <a:p>
          <a:endParaRPr lang="sv-SE" sz="2000"/>
        </a:p>
      </dgm:t>
    </dgm:pt>
    <dgm:pt modelId="{21ACDD21-279D-4379-BC0A-2582468F8E90}" type="pres">
      <dgm:prSet presAssocID="{ECD3EEC9-87B3-4E5E-A902-493FADBBF7BD}" presName="cycle" presStyleCnt="0">
        <dgm:presLayoutVars>
          <dgm:dir/>
          <dgm:resizeHandles val="exact"/>
        </dgm:presLayoutVars>
      </dgm:prSet>
      <dgm:spPr/>
      <dgm:t>
        <a:bodyPr/>
        <a:lstStyle/>
        <a:p>
          <a:endParaRPr lang="sv-SE"/>
        </a:p>
      </dgm:t>
    </dgm:pt>
    <dgm:pt modelId="{75BB56E4-B782-48E0-8A36-674982DD381C}" type="pres">
      <dgm:prSet presAssocID="{06AF14EB-50AC-47D4-8093-B313F6733FEF}" presName="dummy" presStyleCnt="0"/>
      <dgm:spPr/>
    </dgm:pt>
    <dgm:pt modelId="{59429742-1A54-4505-AC03-272011962895}" type="pres">
      <dgm:prSet presAssocID="{06AF14EB-50AC-47D4-8093-B313F6733FEF}" presName="node" presStyleLbl="revTx" presStyleIdx="0" presStyleCnt="5">
        <dgm:presLayoutVars>
          <dgm:bulletEnabled val="1"/>
        </dgm:presLayoutVars>
      </dgm:prSet>
      <dgm:spPr/>
      <dgm:t>
        <a:bodyPr/>
        <a:lstStyle/>
        <a:p>
          <a:endParaRPr lang="sv-SE"/>
        </a:p>
      </dgm:t>
    </dgm:pt>
    <dgm:pt modelId="{5FF1D9C4-01CD-4A69-994C-E4FC8B9FE645}" type="pres">
      <dgm:prSet presAssocID="{0364A6F0-E506-4471-8556-2BAD61D8BDF5}" presName="sibTrans" presStyleLbl="node1" presStyleIdx="0" presStyleCnt="5"/>
      <dgm:spPr/>
      <dgm:t>
        <a:bodyPr/>
        <a:lstStyle/>
        <a:p>
          <a:endParaRPr lang="sv-SE"/>
        </a:p>
      </dgm:t>
    </dgm:pt>
    <dgm:pt modelId="{47822E0F-8FB1-41E8-A6E9-A9BE63E1D382}" type="pres">
      <dgm:prSet presAssocID="{04FBE90D-543F-43DD-8BEC-DA1136810A26}" presName="dummy" presStyleCnt="0"/>
      <dgm:spPr/>
    </dgm:pt>
    <dgm:pt modelId="{0518FB76-98E5-46F1-A121-FA5EB30F7A3E}" type="pres">
      <dgm:prSet presAssocID="{04FBE90D-543F-43DD-8BEC-DA1136810A26}" presName="node" presStyleLbl="revTx" presStyleIdx="1" presStyleCnt="5" custScaleX="122421">
        <dgm:presLayoutVars>
          <dgm:bulletEnabled val="1"/>
        </dgm:presLayoutVars>
      </dgm:prSet>
      <dgm:spPr/>
      <dgm:t>
        <a:bodyPr/>
        <a:lstStyle/>
        <a:p>
          <a:endParaRPr lang="sv-SE"/>
        </a:p>
      </dgm:t>
    </dgm:pt>
    <dgm:pt modelId="{F8E574CE-341C-4587-840C-7636111DB8BF}" type="pres">
      <dgm:prSet presAssocID="{4745DE57-DF0F-4043-86EE-D95A2C1E8D2C}" presName="sibTrans" presStyleLbl="node1" presStyleIdx="1" presStyleCnt="5"/>
      <dgm:spPr/>
      <dgm:t>
        <a:bodyPr/>
        <a:lstStyle/>
        <a:p>
          <a:endParaRPr lang="sv-SE"/>
        </a:p>
      </dgm:t>
    </dgm:pt>
    <dgm:pt modelId="{16483789-82B4-4FE3-BDC3-1901FA409C55}" type="pres">
      <dgm:prSet presAssocID="{08AD57F7-79B1-4BCB-B4ED-1B63FAD609C7}" presName="dummy" presStyleCnt="0"/>
      <dgm:spPr/>
    </dgm:pt>
    <dgm:pt modelId="{8DEDCFB4-BB7E-4E44-AF56-183324BC43B9}" type="pres">
      <dgm:prSet presAssocID="{08AD57F7-79B1-4BCB-B4ED-1B63FAD609C7}" presName="node" presStyleLbl="revTx" presStyleIdx="2" presStyleCnt="5">
        <dgm:presLayoutVars>
          <dgm:bulletEnabled val="1"/>
        </dgm:presLayoutVars>
      </dgm:prSet>
      <dgm:spPr/>
      <dgm:t>
        <a:bodyPr/>
        <a:lstStyle/>
        <a:p>
          <a:endParaRPr lang="sv-SE"/>
        </a:p>
      </dgm:t>
    </dgm:pt>
    <dgm:pt modelId="{7B0B9341-DD69-4FCE-A248-95FAB8332C9A}" type="pres">
      <dgm:prSet presAssocID="{2D530FFD-CD98-4C61-81E1-B3E11B877608}" presName="sibTrans" presStyleLbl="node1" presStyleIdx="2" presStyleCnt="5"/>
      <dgm:spPr/>
      <dgm:t>
        <a:bodyPr/>
        <a:lstStyle/>
        <a:p>
          <a:endParaRPr lang="sv-SE"/>
        </a:p>
      </dgm:t>
    </dgm:pt>
    <dgm:pt modelId="{DF4D6422-8ADC-4256-98DE-549265E0AABE}" type="pres">
      <dgm:prSet presAssocID="{191B82A5-46F2-487F-832A-0913F0C3174F}" presName="dummy" presStyleCnt="0"/>
      <dgm:spPr/>
    </dgm:pt>
    <dgm:pt modelId="{27978E66-E035-4801-9E8F-5C4CC7A3B166}" type="pres">
      <dgm:prSet presAssocID="{191B82A5-46F2-487F-832A-0913F0C3174F}" presName="node" presStyleLbl="revTx" presStyleIdx="3" presStyleCnt="5" custScaleX="128517">
        <dgm:presLayoutVars>
          <dgm:bulletEnabled val="1"/>
        </dgm:presLayoutVars>
      </dgm:prSet>
      <dgm:spPr/>
      <dgm:t>
        <a:bodyPr/>
        <a:lstStyle/>
        <a:p>
          <a:endParaRPr lang="sv-SE"/>
        </a:p>
      </dgm:t>
    </dgm:pt>
    <dgm:pt modelId="{1F87212B-1E04-473E-B0FB-3F98F283C6ED}" type="pres">
      <dgm:prSet presAssocID="{E77D83AC-74E2-4DC7-8560-D8DB690B541A}" presName="sibTrans" presStyleLbl="node1" presStyleIdx="3" presStyleCnt="5"/>
      <dgm:spPr/>
      <dgm:t>
        <a:bodyPr/>
        <a:lstStyle/>
        <a:p>
          <a:endParaRPr lang="sv-SE"/>
        </a:p>
      </dgm:t>
    </dgm:pt>
    <dgm:pt modelId="{7A2E6D32-3460-4CC1-A236-24B838366549}" type="pres">
      <dgm:prSet presAssocID="{933F39D1-8C93-40DB-89AC-6B3CCAFE7F68}" presName="dummy" presStyleCnt="0"/>
      <dgm:spPr/>
    </dgm:pt>
    <dgm:pt modelId="{7E834B58-446A-4547-82E4-77AD55CAC387}" type="pres">
      <dgm:prSet presAssocID="{933F39D1-8C93-40DB-89AC-6B3CCAFE7F68}" presName="node" presStyleLbl="revTx" presStyleIdx="4" presStyleCnt="5">
        <dgm:presLayoutVars>
          <dgm:bulletEnabled val="1"/>
        </dgm:presLayoutVars>
      </dgm:prSet>
      <dgm:spPr/>
      <dgm:t>
        <a:bodyPr/>
        <a:lstStyle/>
        <a:p>
          <a:endParaRPr lang="sv-SE"/>
        </a:p>
      </dgm:t>
    </dgm:pt>
    <dgm:pt modelId="{DE7E6E6B-41D7-405F-948B-7F185C1257ED}" type="pres">
      <dgm:prSet presAssocID="{DAAA33A2-3D57-4658-AEF1-5DC299B666F1}" presName="sibTrans" presStyleLbl="node1" presStyleIdx="4" presStyleCnt="5"/>
      <dgm:spPr/>
      <dgm:t>
        <a:bodyPr/>
        <a:lstStyle/>
        <a:p>
          <a:endParaRPr lang="sv-SE"/>
        </a:p>
      </dgm:t>
    </dgm:pt>
  </dgm:ptLst>
  <dgm:cxnLst>
    <dgm:cxn modelId="{A34B69C9-3484-4542-8B53-54BEAF10A2FB}" type="presOf" srcId="{E77D83AC-74E2-4DC7-8560-D8DB690B541A}" destId="{1F87212B-1E04-473E-B0FB-3F98F283C6ED}" srcOrd="0" destOrd="0" presId="urn:microsoft.com/office/officeart/2005/8/layout/cycle1"/>
    <dgm:cxn modelId="{06BE5380-A06D-4440-8ACE-4605F955EEB7}" srcId="{ECD3EEC9-87B3-4E5E-A902-493FADBBF7BD}" destId="{933F39D1-8C93-40DB-89AC-6B3CCAFE7F68}" srcOrd="4" destOrd="0" parTransId="{10FCD20A-0276-4500-AADF-B9BFFBE795F6}" sibTransId="{DAAA33A2-3D57-4658-AEF1-5DC299B666F1}"/>
    <dgm:cxn modelId="{A4B0EF6A-F11E-4CB0-A6EA-B880A2C6D0FA}" srcId="{ECD3EEC9-87B3-4E5E-A902-493FADBBF7BD}" destId="{08AD57F7-79B1-4BCB-B4ED-1B63FAD609C7}" srcOrd="2" destOrd="0" parTransId="{F2ED4C77-54D7-4D16-9668-60F43407DBAB}" sibTransId="{2D530FFD-CD98-4C61-81E1-B3E11B877608}"/>
    <dgm:cxn modelId="{4CDF391E-8DF8-4448-B72D-A4FCE7C17FEE}" type="presOf" srcId="{DAAA33A2-3D57-4658-AEF1-5DC299B666F1}" destId="{DE7E6E6B-41D7-405F-948B-7F185C1257ED}" srcOrd="0" destOrd="0" presId="urn:microsoft.com/office/officeart/2005/8/layout/cycle1"/>
    <dgm:cxn modelId="{81184990-8A16-4BE1-90D8-F9455E41314A}" type="presOf" srcId="{2D530FFD-CD98-4C61-81E1-B3E11B877608}" destId="{7B0B9341-DD69-4FCE-A248-95FAB8332C9A}" srcOrd="0" destOrd="0" presId="urn:microsoft.com/office/officeart/2005/8/layout/cycle1"/>
    <dgm:cxn modelId="{A9D937BB-A140-457E-ABD1-93B18BA1C30D}" type="presOf" srcId="{08AD57F7-79B1-4BCB-B4ED-1B63FAD609C7}" destId="{8DEDCFB4-BB7E-4E44-AF56-183324BC43B9}" srcOrd="0" destOrd="0" presId="urn:microsoft.com/office/officeart/2005/8/layout/cycle1"/>
    <dgm:cxn modelId="{68F4D84B-F807-4A02-BD21-FB69D36EDBB5}" type="presOf" srcId="{0364A6F0-E506-4471-8556-2BAD61D8BDF5}" destId="{5FF1D9C4-01CD-4A69-994C-E4FC8B9FE645}" srcOrd="0" destOrd="0" presId="urn:microsoft.com/office/officeart/2005/8/layout/cycle1"/>
    <dgm:cxn modelId="{A2028077-D3DB-4784-9738-A21C886ACBD0}" srcId="{ECD3EEC9-87B3-4E5E-A902-493FADBBF7BD}" destId="{191B82A5-46F2-487F-832A-0913F0C3174F}" srcOrd="3" destOrd="0" parTransId="{F54892B3-C665-4EDF-8B13-99DE82D7C918}" sibTransId="{E77D83AC-74E2-4DC7-8560-D8DB690B541A}"/>
    <dgm:cxn modelId="{BB9C9FA4-0F2F-4932-9C6C-269C8800197E}" type="presOf" srcId="{04FBE90D-543F-43DD-8BEC-DA1136810A26}" destId="{0518FB76-98E5-46F1-A121-FA5EB30F7A3E}" srcOrd="0" destOrd="0" presId="urn:microsoft.com/office/officeart/2005/8/layout/cycle1"/>
    <dgm:cxn modelId="{467DC981-718D-4EEA-817D-9766B3F2AB55}" type="presOf" srcId="{933F39D1-8C93-40DB-89AC-6B3CCAFE7F68}" destId="{7E834B58-446A-4547-82E4-77AD55CAC387}" srcOrd="0" destOrd="0" presId="urn:microsoft.com/office/officeart/2005/8/layout/cycle1"/>
    <dgm:cxn modelId="{E29731CB-5718-42BF-81F5-30E6FF3301A0}" type="presOf" srcId="{4745DE57-DF0F-4043-86EE-D95A2C1E8D2C}" destId="{F8E574CE-341C-4587-840C-7636111DB8BF}" srcOrd="0" destOrd="0" presId="urn:microsoft.com/office/officeart/2005/8/layout/cycle1"/>
    <dgm:cxn modelId="{0671B74C-7232-46AB-BF08-D9C380434AA2}" srcId="{ECD3EEC9-87B3-4E5E-A902-493FADBBF7BD}" destId="{06AF14EB-50AC-47D4-8093-B313F6733FEF}" srcOrd="0" destOrd="0" parTransId="{56F48B18-E707-46B2-8764-CF222CA716EE}" sibTransId="{0364A6F0-E506-4471-8556-2BAD61D8BDF5}"/>
    <dgm:cxn modelId="{D111736B-150B-4402-B510-A504D46ACB7E}" type="presOf" srcId="{06AF14EB-50AC-47D4-8093-B313F6733FEF}" destId="{59429742-1A54-4505-AC03-272011962895}" srcOrd="0" destOrd="0" presId="urn:microsoft.com/office/officeart/2005/8/layout/cycle1"/>
    <dgm:cxn modelId="{CBD8113E-D5CD-496C-A1B6-164CA36D3C61}" srcId="{ECD3EEC9-87B3-4E5E-A902-493FADBBF7BD}" destId="{04FBE90D-543F-43DD-8BEC-DA1136810A26}" srcOrd="1" destOrd="0" parTransId="{3370BAFA-353A-4885-AA2B-A578031BF15A}" sibTransId="{4745DE57-DF0F-4043-86EE-D95A2C1E8D2C}"/>
    <dgm:cxn modelId="{FB95ECF1-C65A-4794-B725-4820ABCEFC8A}" type="presOf" srcId="{191B82A5-46F2-487F-832A-0913F0C3174F}" destId="{27978E66-E035-4801-9E8F-5C4CC7A3B166}" srcOrd="0" destOrd="0" presId="urn:microsoft.com/office/officeart/2005/8/layout/cycle1"/>
    <dgm:cxn modelId="{744F25A1-887D-454D-85B4-5F3E8244238D}" type="presOf" srcId="{ECD3EEC9-87B3-4E5E-A902-493FADBBF7BD}" destId="{21ACDD21-279D-4379-BC0A-2582468F8E90}" srcOrd="0" destOrd="0" presId="urn:microsoft.com/office/officeart/2005/8/layout/cycle1"/>
    <dgm:cxn modelId="{6C3EEB30-188E-4120-A44D-CD97CC8CA475}" type="presParOf" srcId="{21ACDD21-279D-4379-BC0A-2582468F8E90}" destId="{75BB56E4-B782-48E0-8A36-674982DD381C}" srcOrd="0" destOrd="0" presId="urn:microsoft.com/office/officeart/2005/8/layout/cycle1"/>
    <dgm:cxn modelId="{FDBD6F74-047C-4138-9FD3-24DBA5C95CB1}" type="presParOf" srcId="{21ACDD21-279D-4379-BC0A-2582468F8E90}" destId="{59429742-1A54-4505-AC03-272011962895}" srcOrd="1" destOrd="0" presId="urn:microsoft.com/office/officeart/2005/8/layout/cycle1"/>
    <dgm:cxn modelId="{230423A0-77E3-47B8-AEF3-280C15B89069}" type="presParOf" srcId="{21ACDD21-279D-4379-BC0A-2582468F8E90}" destId="{5FF1D9C4-01CD-4A69-994C-E4FC8B9FE645}" srcOrd="2" destOrd="0" presId="urn:microsoft.com/office/officeart/2005/8/layout/cycle1"/>
    <dgm:cxn modelId="{F42DF3C9-74CE-41DD-959E-676A3D067B04}" type="presParOf" srcId="{21ACDD21-279D-4379-BC0A-2582468F8E90}" destId="{47822E0F-8FB1-41E8-A6E9-A9BE63E1D382}" srcOrd="3" destOrd="0" presId="urn:microsoft.com/office/officeart/2005/8/layout/cycle1"/>
    <dgm:cxn modelId="{7C09E10E-26A9-4C43-82CB-B7F62882BC3A}" type="presParOf" srcId="{21ACDD21-279D-4379-BC0A-2582468F8E90}" destId="{0518FB76-98E5-46F1-A121-FA5EB30F7A3E}" srcOrd="4" destOrd="0" presId="urn:microsoft.com/office/officeart/2005/8/layout/cycle1"/>
    <dgm:cxn modelId="{3B7EF264-6C15-4BA6-B9FF-53EA8B4DB1B3}" type="presParOf" srcId="{21ACDD21-279D-4379-BC0A-2582468F8E90}" destId="{F8E574CE-341C-4587-840C-7636111DB8BF}" srcOrd="5" destOrd="0" presId="urn:microsoft.com/office/officeart/2005/8/layout/cycle1"/>
    <dgm:cxn modelId="{623AFBD0-B9EA-4E93-B965-EC25EB926580}" type="presParOf" srcId="{21ACDD21-279D-4379-BC0A-2582468F8E90}" destId="{16483789-82B4-4FE3-BDC3-1901FA409C55}" srcOrd="6" destOrd="0" presId="urn:microsoft.com/office/officeart/2005/8/layout/cycle1"/>
    <dgm:cxn modelId="{3C2ED0E9-3D2E-4F12-B0C0-7C55F36E7D34}" type="presParOf" srcId="{21ACDD21-279D-4379-BC0A-2582468F8E90}" destId="{8DEDCFB4-BB7E-4E44-AF56-183324BC43B9}" srcOrd="7" destOrd="0" presId="urn:microsoft.com/office/officeart/2005/8/layout/cycle1"/>
    <dgm:cxn modelId="{AB53A4F6-D2A2-43D4-8293-CFB911D42048}" type="presParOf" srcId="{21ACDD21-279D-4379-BC0A-2582468F8E90}" destId="{7B0B9341-DD69-4FCE-A248-95FAB8332C9A}" srcOrd="8" destOrd="0" presId="urn:microsoft.com/office/officeart/2005/8/layout/cycle1"/>
    <dgm:cxn modelId="{72FD7485-3DDB-4E6A-9B8C-DC60B692EAB4}" type="presParOf" srcId="{21ACDD21-279D-4379-BC0A-2582468F8E90}" destId="{DF4D6422-8ADC-4256-98DE-549265E0AABE}" srcOrd="9" destOrd="0" presId="urn:microsoft.com/office/officeart/2005/8/layout/cycle1"/>
    <dgm:cxn modelId="{CF5FE296-F740-4041-BBED-919A6BA80C84}" type="presParOf" srcId="{21ACDD21-279D-4379-BC0A-2582468F8E90}" destId="{27978E66-E035-4801-9E8F-5C4CC7A3B166}" srcOrd="10" destOrd="0" presId="urn:microsoft.com/office/officeart/2005/8/layout/cycle1"/>
    <dgm:cxn modelId="{3B844AA4-1547-42ED-BEC7-23E9B325C4BD}" type="presParOf" srcId="{21ACDD21-279D-4379-BC0A-2582468F8E90}" destId="{1F87212B-1E04-473E-B0FB-3F98F283C6ED}" srcOrd="11" destOrd="0" presId="urn:microsoft.com/office/officeart/2005/8/layout/cycle1"/>
    <dgm:cxn modelId="{2C9BA17E-56FE-4591-997F-BDA9C375FB67}" type="presParOf" srcId="{21ACDD21-279D-4379-BC0A-2582468F8E90}" destId="{7A2E6D32-3460-4CC1-A236-24B838366549}" srcOrd="12" destOrd="0" presId="urn:microsoft.com/office/officeart/2005/8/layout/cycle1"/>
    <dgm:cxn modelId="{E900B77E-E776-41AE-BE78-009F38EA27BC}" type="presParOf" srcId="{21ACDD21-279D-4379-BC0A-2582468F8E90}" destId="{7E834B58-446A-4547-82E4-77AD55CAC387}" srcOrd="13" destOrd="0" presId="urn:microsoft.com/office/officeart/2005/8/layout/cycle1"/>
    <dgm:cxn modelId="{0EA6FFF0-F2C6-44A4-BBA2-0C3E31364EAE}" type="presParOf" srcId="{21ACDD21-279D-4379-BC0A-2582468F8E90}" destId="{DE7E6E6B-41D7-405F-948B-7F185C1257ED}" srcOrd="14"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DA9DD2-C7DB-4DCA-9A08-D2C0A4334A22}" type="doc">
      <dgm:prSet loTypeId="urn:microsoft.com/office/officeart/2005/8/layout/cycle1" loCatId="cycle" qsTypeId="urn:microsoft.com/office/officeart/2005/8/quickstyle/3d3" qsCatId="3D" csTypeId="urn:microsoft.com/office/officeart/2005/8/colors/colorful5" csCatId="colorful" phldr="1"/>
      <dgm:spPr/>
      <dgm:t>
        <a:bodyPr/>
        <a:lstStyle/>
        <a:p>
          <a:endParaRPr lang="sv-SE"/>
        </a:p>
      </dgm:t>
    </dgm:pt>
    <dgm:pt modelId="{A5CA5618-5562-43BB-9D13-34465F0FC7AB}">
      <dgm:prSet phldrT="[Text]" custT="1"/>
      <dgm:spPr/>
      <dgm:t>
        <a:bodyPr/>
        <a:lstStyle/>
        <a:p>
          <a:r>
            <a:rPr lang="sv-SE" sz="1600" b="1" dirty="0" smtClean="0"/>
            <a:t>Olika typer av </a:t>
          </a:r>
          <a:r>
            <a:rPr lang="sv-SE" sz="1600" b="1" dirty="0" err="1" smtClean="0"/>
            <a:t>utvecklings-insatser</a:t>
          </a:r>
          <a:endParaRPr lang="sv-SE" sz="1600" b="1" dirty="0"/>
        </a:p>
      </dgm:t>
    </dgm:pt>
    <dgm:pt modelId="{262BB89F-E49C-4AB0-857A-1ED01A652F25}" type="parTrans" cxnId="{B8043CB3-C010-4442-8EE9-C370F3DD8F73}">
      <dgm:prSet/>
      <dgm:spPr/>
      <dgm:t>
        <a:bodyPr/>
        <a:lstStyle/>
        <a:p>
          <a:endParaRPr lang="sv-SE" b="1"/>
        </a:p>
      </dgm:t>
    </dgm:pt>
    <dgm:pt modelId="{A56B6EFF-9AFD-4763-B31A-8D5BA51E76F1}" type="sibTrans" cxnId="{B8043CB3-C010-4442-8EE9-C370F3DD8F73}">
      <dgm:prSet/>
      <dgm:spPr/>
      <dgm:t>
        <a:bodyPr/>
        <a:lstStyle/>
        <a:p>
          <a:endParaRPr lang="sv-SE" b="1"/>
        </a:p>
      </dgm:t>
    </dgm:pt>
    <dgm:pt modelId="{1C73C06C-9055-4C26-AE85-B1D145747CBA}">
      <dgm:prSet phldrT="[Text]"/>
      <dgm:spPr/>
      <dgm:t>
        <a:bodyPr/>
        <a:lstStyle/>
        <a:p>
          <a:r>
            <a:rPr lang="sv-SE" b="1" dirty="0" smtClean="0"/>
            <a:t>Insatser planeras, upphandlas och utvärderas</a:t>
          </a:r>
          <a:endParaRPr lang="sv-SE" b="1" dirty="0"/>
        </a:p>
      </dgm:t>
    </dgm:pt>
    <dgm:pt modelId="{2EAD9262-B7BB-4D9F-8FFC-80013580DA97}" type="parTrans" cxnId="{28C98AF5-90E8-4F5D-8F16-846801E9E572}">
      <dgm:prSet/>
      <dgm:spPr/>
      <dgm:t>
        <a:bodyPr/>
        <a:lstStyle/>
        <a:p>
          <a:endParaRPr lang="sv-SE" b="1"/>
        </a:p>
      </dgm:t>
    </dgm:pt>
    <dgm:pt modelId="{F79BC575-E703-456A-967D-8D62F36CF4F6}" type="sibTrans" cxnId="{28C98AF5-90E8-4F5D-8F16-846801E9E572}">
      <dgm:prSet/>
      <dgm:spPr/>
      <dgm:t>
        <a:bodyPr/>
        <a:lstStyle/>
        <a:p>
          <a:endParaRPr lang="sv-SE" b="1"/>
        </a:p>
      </dgm:t>
    </dgm:pt>
    <dgm:pt modelId="{42305D60-9158-4CEA-B20A-7AC7401845D7}">
      <dgm:prSet phldrT="[Text]"/>
      <dgm:spPr/>
      <dgm:t>
        <a:bodyPr/>
        <a:lstStyle/>
        <a:p>
          <a:r>
            <a:rPr lang="sv-SE" b="1" dirty="0" smtClean="0"/>
            <a:t>Genomförande</a:t>
          </a:r>
          <a:endParaRPr lang="sv-SE" b="1" dirty="0"/>
        </a:p>
      </dgm:t>
    </dgm:pt>
    <dgm:pt modelId="{828960F0-8B39-44A0-9CE8-6AAE2F0D3541}" type="parTrans" cxnId="{2F241A30-800D-4816-8FB7-DC6B44BEAEDE}">
      <dgm:prSet/>
      <dgm:spPr/>
      <dgm:t>
        <a:bodyPr/>
        <a:lstStyle/>
        <a:p>
          <a:endParaRPr lang="sv-SE" b="1"/>
        </a:p>
      </dgm:t>
    </dgm:pt>
    <dgm:pt modelId="{66B8FC53-728B-46BF-9D85-F55B0AFCF26F}" type="sibTrans" cxnId="{2F241A30-800D-4816-8FB7-DC6B44BEAEDE}">
      <dgm:prSet/>
      <dgm:spPr/>
      <dgm:t>
        <a:bodyPr/>
        <a:lstStyle/>
        <a:p>
          <a:endParaRPr lang="sv-SE" b="1"/>
        </a:p>
      </dgm:t>
    </dgm:pt>
    <dgm:pt modelId="{CAEB7867-1FB9-4F27-9C2F-F381443C03F0}">
      <dgm:prSet custT="1"/>
      <dgm:spPr/>
      <dgm:t>
        <a:bodyPr/>
        <a:lstStyle/>
        <a:p>
          <a:r>
            <a:rPr lang="sv-SE" sz="1600" b="1" dirty="0" smtClean="0"/>
            <a:t>Utvärdering</a:t>
          </a:r>
          <a:endParaRPr lang="sv-SE" sz="1600" b="1" dirty="0"/>
        </a:p>
      </dgm:t>
    </dgm:pt>
    <dgm:pt modelId="{8D34C6F0-4BE7-4DCE-9DAC-867967D91CF4}" type="parTrans" cxnId="{12A464EF-0350-43D0-830E-4DE68BAE5588}">
      <dgm:prSet/>
      <dgm:spPr/>
      <dgm:t>
        <a:bodyPr/>
        <a:lstStyle/>
        <a:p>
          <a:endParaRPr lang="sv-SE" b="1"/>
        </a:p>
      </dgm:t>
    </dgm:pt>
    <dgm:pt modelId="{5699C814-8A39-4B7E-94C4-D5E1F80AE86E}" type="sibTrans" cxnId="{12A464EF-0350-43D0-830E-4DE68BAE5588}">
      <dgm:prSet/>
      <dgm:spPr/>
      <dgm:t>
        <a:bodyPr/>
        <a:lstStyle/>
        <a:p>
          <a:endParaRPr lang="sv-SE" b="1"/>
        </a:p>
      </dgm:t>
    </dgm:pt>
    <dgm:pt modelId="{518DF58A-EF3C-4C1C-9231-3300EF5A6ABC}" type="pres">
      <dgm:prSet presAssocID="{46DA9DD2-C7DB-4DCA-9A08-D2C0A4334A22}" presName="cycle" presStyleCnt="0">
        <dgm:presLayoutVars>
          <dgm:dir/>
          <dgm:resizeHandles val="exact"/>
        </dgm:presLayoutVars>
      </dgm:prSet>
      <dgm:spPr/>
      <dgm:t>
        <a:bodyPr/>
        <a:lstStyle/>
        <a:p>
          <a:endParaRPr lang="sv-SE"/>
        </a:p>
      </dgm:t>
    </dgm:pt>
    <dgm:pt modelId="{E39805BB-0ED6-4FA6-B5A8-12BD1CBF4B68}" type="pres">
      <dgm:prSet presAssocID="{A5CA5618-5562-43BB-9D13-34465F0FC7AB}" presName="dummy" presStyleCnt="0"/>
      <dgm:spPr/>
    </dgm:pt>
    <dgm:pt modelId="{5EB37499-8529-4E0F-BE14-52C9EDAE2362}" type="pres">
      <dgm:prSet presAssocID="{A5CA5618-5562-43BB-9D13-34465F0FC7AB}" presName="node" presStyleLbl="revTx" presStyleIdx="0" presStyleCnt="4">
        <dgm:presLayoutVars>
          <dgm:bulletEnabled val="1"/>
        </dgm:presLayoutVars>
      </dgm:prSet>
      <dgm:spPr/>
      <dgm:t>
        <a:bodyPr/>
        <a:lstStyle/>
        <a:p>
          <a:endParaRPr lang="sv-SE"/>
        </a:p>
      </dgm:t>
    </dgm:pt>
    <dgm:pt modelId="{9AFE39D0-969A-4567-9831-DCBAF5126967}" type="pres">
      <dgm:prSet presAssocID="{A56B6EFF-9AFD-4763-B31A-8D5BA51E76F1}" presName="sibTrans" presStyleLbl="node1" presStyleIdx="0" presStyleCnt="4"/>
      <dgm:spPr/>
      <dgm:t>
        <a:bodyPr/>
        <a:lstStyle/>
        <a:p>
          <a:endParaRPr lang="sv-SE"/>
        </a:p>
      </dgm:t>
    </dgm:pt>
    <dgm:pt modelId="{C3827D8B-EE7B-4E54-8300-F38B761BCAE8}" type="pres">
      <dgm:prSet presAssocID="{1C73C06C-9055-4C26-AE85-B1D145747CBA}" presName="dummy" presStyleCnt="0"/>
      <dgm:spPr/>
    </dgm:pt>
    <dgm:pt modelId="{FCDC829E-3F9B-4636-9519-DBA3279AD60D}" type="pres">
      <dgm:prSet presAssocID="{1C73C06C-9055-4C26-AE85-B1D145747CBA}" presName="node" presStyleLbl="revTx" presStyleIdx="1" presStyleCnt="4">
        <dgm:presLayoutVars>
          <dgm:bulletEnabled val="1"/>
        </dgm:presLayoutVars>
      </dgm:prSet>
      <dgm:spPr/>
      <dgm:t>
        <a:bodyPr/>
        <a:lstStyle/>
        <a:p>
          <a:endParaRPr lang="sv-SE"/>
        </a:p>
      </dgm:t>
    </dgm:pt>
    <dgm:pt modelId="{AA036D8E-0A38-40EC-9F2D-ABD90C01342F}" type="pres">
      <dgm:prSet presAssocID="{F79BC575-E703-456A-967D-8D62F36CF4F6}" presName="sibTrans" presStyleLbl="node1" presStyleIdx="1" presStyleCnt="4"/>
      <dgm:spPr/>
      <dgm:t>
        <a:bodyPr/>
        <a:lstStyle/>
        <a:p>
          <a:endParaRPr lang="sv-SE"/>
        </a:p>
      </dgm:t>
    </dgm:pt>
    <dgm:pt modelId="{72444B18-190F-4DEC-855B-5EB79A4898CB}" type="pres">
      <dgm:prSet presAssocID="{42305D60-9158-4CEA-B20A-7AC7401845D7}" presName="dummy" presStyleCnt="0"/>
      <dgm:spPr/>
    </dgm:pt>
    <dgm:pt modelId="{5492740A-2730-468B-B276-2325D79333A4}" type="pres">
      <dgm:prSet presAssocID="{42305D60-9158-4CEA-B20A-7AC7401845D7}" presName="node" presStyleLbl="revTx" presStyleIdx="2" presStyleCnt="4">
        <dgm:presLayoutVars>
          <dgm:bulletEnabled val="1"/>
        </dgm:presLayoutVars>
      </dgm:prSet>
      <dgm:spPr/>
      <dgm:t>
        <a:bodyPr/>
        <a:lstStyle/>
        <a:p>
          <a:endParaRPr lang="sv-SE"/>
        </a:p>
      </dgm:t>
    </dgm:pt>
    <dgm:pt modelId="{3CA09DA4-E6BB-4CD9-97D4-57A8854EDF4D}" type="pres">
      <dgm:prSet presAssocID="{66B8FC53-728B-46BF-9D85-F55B0AFCF26F}" presName="sibTrans" presStyleLbl="node1" presStyleIdx="2" presStyleCnt="4"/>
      <dgm:spPr/>
      <dgm:t>
        <a:bodyPr/>
        <a:lstStyle/>
        <a:p>
          <a:endParaRPr lang="sv-SE"/>
        </a:p>
      </dgm:t>
    </dgm:pt>
    <dgm:pt modelId="{B276573F-4C68-4FD1-9FF0-162F350810EA}" type="pres">
      <dgm:prSet presAssocID="{CAEB7867-1FB9-4F27-9C2F-F381443C03F0}" presName="dummy" presStyleCnt="0"/>
      <dgm:spPr/>
    </dgm:pt>
    <dgm:pt modelId="{9ED8ACFD-7846-4331-A0EE-7AFEABDA7E83}" type="pres">
      <dgm:prSet presAssocID="{CAEB7867-1FB9-4F27-9C2F-F381443C03F0}" presName="node" presStyleLbl="revTx" presStyleIdx="3" presStyleCnt="4">
        <dgm:presLayoutVars>
          <dgm:bulletEnabled val="1"/>
        </dgm:presLayoutVars>
      </dgm:prSet>
      <dgm:spPr/>
      <dgm:t>
        <a:bodyPr/>
        <a:lstStyle/>
        <a:p>
          <a:endParaRPr lang="sv-SE"/>
        </a:p>
      </dgm:t>
    </dgm:pt>
    <dgm:pt modelId="{98F36B22-D32F-477B-9331-7EF46EADAA45}" type="pres">
      <dgm:prSet presAssocID="{5699C814-8A39-4B7E-94C4-D5E1F80AE86E}" presName="sibTrans" presStyleLbl="node1" presStyleIdx="3" presStyleCnt="4"/>
      <dgm:spPr/>
      <dgm:t>
        <a:bodyPr/>
        <a:lstStyle/>
        <a:p>
          <a:endParaRPr lang="sv-SE"/>
        </a:p>
      </dgm:t>
    </dgm:pt>
  </dgm:ptLst>
  <dgm:cxnLst>
    <dgm:cxn modelId="{CE1C519A-F0DB-41AC-A006-EE1685985F99}" type="presOf" srcId="{A56B6EFF-9AFD-4763-B31A-8D5BA51E76F1}" destId="{9AFE39D0-969A-4567-9831-DCBAF5126967}" srcOrd="0" destOrd="0" presId="urn:microsoft.com/office/officeart/2005/8/layout/cycle1"/>
    <dgm:cxn modelId="{6E5FD180-F2DF-4069-863B-D6A041EAAABD}" type="presOf" srcId="{5699C814-8A39-4B7E-94C4-D5E1F80AE86E}" destId="{98F36B22-D32F-477B-9331-7EF46EADAA45}" srcOrd="0" destOrd="0" presId="urn:microsoft.com/office/officeart/2005/8/layout/cycle1"/>
    <dgm:cxn modelId="{B8043CB3-C010-4442-8EE9-C370F3DD8F73}" srcId="{46DA9DD2-C7DB-4DCA-9A08-D2C0A4334A22}" destId="{A5CA5618-5562-43BB-9D13-34465F0FC7AB}" srcOrd="0" destOrd="0" parTransId="{262BB89F-E49C-4AB0-857A-1ED01A652F25}" sibTransId="{A56B6EFF-9AFD-4763-B31A-8D5BA51E76F1}"/>
    <dgm:cxn modelId="{28C98AF5-90E8-4F5D-8F16-846801E9E572}" srcId="{46DA9DD2-C7DB-4DCA-9A08-D2C0A4334A22}" destId="{1C73C06C-9055-4C26-AE85-B1D145747CBA}" srcOrd="1" destOrd="0" parTransId="{2EAD9262-B7BB-4D9F-8FFC-80013580DA97}" sibTransId="{F79BC575-E703-456A-967D-8D62F36CF4F6}"/>
    <dgm:cxn modelId="{9A7B2B29-2758-4127-AA3E-FA79229E6DBB}" type="presOf" srcId="{66B8FC53-728B-46BF-9D85-F55B0AFCF26F}" destId="{3CA09DA4-E6BB-4CD9-97D4-57A8854EDF4D}" srcOrd="0" destOrd="0" presId="urn:microsoft.com/office/officeart/2005/8/layout/cycle1"/>
    <dgm:cxn modelId="{50A90930-6ABF-4EF8-9635-323305A55406}" type="presOf" srcId="{A5CA5618-5562-43BB-9D13-34465F0FC7AB}" destId="{5EB37499-8529-4E0F-BE14-52C9EDAE2362}" srcOrd="0" destOrd="0" presId="urn:microsoft.com/office/officeart/2005/8/layout/cycle1"/>
    <dgm:cxn modelId="{175A59AE-DC4C-439D-A5B2-9AF1D85DF809}" type="presOf" srcId="{CAEB7867-1FB9-4F27-9C2F-F381443C03F0}" destId="{9ED8ACFD-7846-4331-A0EE-7AFEABDA7E83}" srcOrd="0" destOrd="0" presId="urn:microsoft.com/office/officeart/2005/8/layout/cycle1"/>
    <dgm:cxn modelId="{46838EDB-A24A-45F5-B91A-94FB49973B5A}" type="presOf" srcId="{1C73C06C-9055-4C26-AE85-B1D145747CBA}" destId="{FCDC829E-3F9B-4636-9519-DBA3279AD60D}" srcOrd="0" destOrd="0" presId="urn:microsoft.com/office/officeart/2005/8/layout/cycle1"/>
    <dgm:cxn modelId="{2F241A30-800D-4816-8FB7-DC6B44BEAEDE}" srcId="{46DA9DD2-C7DB-4DCA-9A08-D2C0A4334A22}" destId="{42305D60-9158-4CEA-B20A-7AC7401845D7}" srcOrd="2" destOrd="0" parTransId="{828960F0-8B39-44A0-9CE8-6AAE2F0D3541}" sibTransId="{66B8FC53-728B-46BF-9D85-F55B0AFCF26F}"/>
    <dgm:cxn modelId="{12A464EF-0350-43D0-830E-4DE68BAE5588}" srcId="{46DA9DD2-C7DB-4DCA-9A08-D2C0A4334A22}" destId="{CAEB7867-1FB9-4F27-9C2F-F381443C03F0}" srcOrd="3" destOrd="0" parTransId="{8D34C6F0-4BE7-4DCE-9DAC-867967D91CF4}" sibTransId="{5699C814-8A39-4B7E-94C4-D5E1F80AE86E}"/>
    <dgm:cxn modelId="{EE3F86BE-ABF3-47CC-A663-9F266113E1C4}" type="presOf" srcId="{46DA9DD2-C7DB-4DCA-9A08-D2C0A4334A22}" destId="{518DF58A-EF3C-4C1C-9231-3300EF5A6ABC}" srcOrd="0" destOrd="0" presId="urn:microsoft.com/office/officeart/2005/8/layout/cycle1"/>
    <dgm:cxn modelId="{0355AD51-41C2-4BB0-BC2F-C5A7C6D80773}" type="presOf" srcId="{F79BC575-E703-456A-967D-8D62F36CF4F6}" destId="{AA036D8E-0A38-40EC-9F2D-ABD90C01342F}" srcOrd="0" destOrd="0" presId="urn:microsoft.com/office/officeart/2005/8/layout/cycle1"/>
    <dgm:cxn modelId="{48A45B4E-4D52-4FFD-AF75-397A0223B16B}" type="presOf" srcId="{42305D60-9158-4CEA-B20A-7AC7401845D7}" destId="{5492740A-2730-468B-B276-2325D79333A4}" srcOrd="0" destOrd="0" presId="urn:microsoft.com/office/officeart/2005/8/layout/cycle1"/>
    <dgm:cxn modelId="{015B93D2-7D16-486C-8AA1-E7B204BA9F98}" type="presParOf" srcId="{518DF58A-EF3C-4C1C-9231-3300EF5A6ABC}" destId="{E39805BB-0ED6-4FA6-B5A8-12BD1CBF4B68}" srcOrd="0" destOrd="0" presId="urn:microsoft.com/office/officeart/2005/8/layout/cycle1"/>
    <dgm:cxn modelId="{2DBD821C-3369-42A4-9AAA-110C9CB45736}" type="presParOf" srcId="{518DF58A-EF3C-4C1C-9231-3300EF5A6ABC}" destId="{5EB37499-8529-4E0F-BE14-52C9EDAE2362}" srcOrd="1" destOrd="0" presId="urn:microsoft.com/office/officeart/2005/8/layout/cycle1"/>
    <dgm:cxn modelId="{C057F3F6-A731-4ED6-A8CC-4D6EF8AC9C49}" type="presParOf" srcId="{518DF58A-EF3C-4C1C-9231-3300EF5A6ABC}" destId="{9AFE39D0-969A-4567-9831-DCBAF5126967}" srcOrd="2" destOrd="0" presId="urn:microsoft.com/office/officeart/2005/8/layout/cycle1"/>
    <dgm:cxn modelId="{77428442-3D80-4AD5-8A4E-39E1A52D2124}" type="presParOf" srcId="{518DF58A-EF3C-4C1C-9231-3300EF5A6ABC}" destId="{C3827D8B-EE7B-4E54-8300-F38B761BCAE8}" srcOrd="3" destOrd="0" presId="urn:microsoft.com/office/officeart/2005/8/layout/cycle1"/>
    <dgm:cxn modelId="{AB262393-119C-4519-A546-0E0C7EB6B2D8}" type="presParOf" srcId="{518DF58A-EF3C-4C1C-9231-3300EF5A6ABC}" destId="{FCDC829E-3F9B-4636-9519-DBA3279AD60D}" srcOrd="4" destOrd="0" presId="urn:microsoft.com/office/officeart/2005/8/layout/cycle1"/>
    <dgm:cxn modelId="{3197B7CB-0CBC-432D-9F7C-CEB4F0C5681D}" type="presParOf" srcId="{518DF58A-EF3C-4C1C-9231-3300EF5A6ABC}" destId="{AA036D8E-0A38-40EC-9F2D-ABD90C01342F}" srcOrd="5" destOrd="0" presId="urn:microsoft.com/office/officeart/2005/8/layout/cycle1"/>
    <dgm:cxn modelId="{3C4CDD7F-ED18-4E7A-9D0E-70E3B6CCD63B}" type="presParOf" srcId="{518DF58A-EF3C-4C1C-9231-3300EF5A6ABC}" destId="{72444B18-190F-4DEC-855B-5EB79A4898CB}" srcOrd="6" destOrd="0" presId="urn:microsoft.com/office/officeart/2005/8/layout/cycle1"/>
    <dgm:cxn modelId="{E58EF5A3-A850-4276-A396-B8295A22FF1E}" type="presParOf" srcId="{518DF58A-EF3C-4C1C-9231-3300EF5A6ABC}" destId="{5492740A-2730-468B-B276-2325D79333A4}" srcOrd="7" destOrd="0" presId="urn:microsoft.com/office/officeart/2005/8/layout/cycle1"/>
    <dgm:cxn modelId="{79362080-7B0E-4094-9D30-C0B48442A682}" type="presParOf" srcId="{518DF58A-EF3C-4C1C-9231-3300EF5A6ABC}" destId="{3CA09DA4-E6BB-4CD9-97D4-57A8854EDF4D}" srcOrd="8" destOrd="0" presId="urn:microsoft.com/office/officeart/2005/8/layout/cycle1"/>
    <dgm:cxn modelId="{36203586-0A5F-4D96-842E-7E18927F641B}" type="presParOf" srcId="{518DF58A-EF3C-4C1C-9231-3300EF5A6ABC}" destId="{B276573F-4C68-4FD1-9FF0-162F350810EA}" srcOrd="9" destOrd="0" presId="urn:microsoft.com/office/officeart/2005/8/layout/cycle1"/>
    <dgm:cxn modelId="{BA10BB7C-287B-4412-BD52-F2F7D5C75064}" type="presParOf" srcId="{518DF58A-EF3C-4C1C-9231-3300EF5A6ABC}" destId="{9ED8ACFD-7846-4331-A0EE-7AFEABDA7E83}" srcOrd="10" destOrd="0" presId="urn:microsoft.com/office/officeart/2005/8/layout/cycle1"/>
    <dgm:cxn modelId="{D4A876ED-D74D-4426-99C3-B16553003C9F}" type="presParOf" srcId="{518DF58A-EF3C-4C1C-9231-3300EF5A6ABC}" destId="{98F36B22-D32F-477B-9331-7EF46EADAA45}"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0.24838</cdr:x>
      <cdr:y>0.05537</cdr:y>
    </cdr:from>
    <cdr:to>
      <cdr:x>0.72048</cdr:x>
      <cdr:y>0.21172</cdr:y>
    </cdr:to>
    <cdr:sp macro="" textlink="">
      <cdr:nvSpPr>
        <cdr:cNvPr id="4" name="textruta 3"/>
        <cdr:cNvSpPr txBox="1"/>
      </cdr:nvSpPr>
      <cdr:spPr>
        <a:xfrm xmlns:a="http://schemas.openxmlformats.org/drawingml/2006/main">
          <a:off x="2151974" y="288993"/>
          <a:ext cx="4090269" cy="816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800" dirty="0">
              <a:latin typeface="+mn-lt"/>
              <a:ea typeface="+mn-ea"/>
              <a:cs typeface="+mn-cs"/>
            </a:rPr>
            <a:t>Bokslut, </a:t>
          </a:r>
          <a:r>
            <a:rPr lang="sv-SE" sz="1800" dirty="0"/>
            <a:t>uppföljning och utvärdering </a:t>
          </a:r>
        </a:p>
        <a:p xmlns:a="http://schemas.openxmlformats.org/drawingml/2006/main">
          <a:r>
            <a:rPr lang="sv-SE" sz="1800" dirty="0"/>
            <a:t>av årets resultat  och aktiviteter </a:t>
          </a:r>
        </a:p>
        <a:p xmlns:a="http://schemas.openxmlformats.org/drawingml/2006/main">
          <a:endParaRPr lang="sv-SE" sz="1800" dirty="0"/>
        </a:p>
        <a:p xmlns:a="http://schemas.openxmlformats.org/drawingml/2006/main">
          <a:endParaRPr lang="sv-SE" sz="1800" dirty="0">
            <a:latin typeface="+mn-lt"/>
            <a:ea typeface="+mn-ea"/>
            <a:cs typeface="+mn-cs"/>
          </a:endParaRPr>
        </a:p>
        <a:p xmlns:a="http://schemas.openxmlformats.org/drawingml/2006/main">
          <a:endParaRPr lang="sv-SE" sz="1800" dirty="0"/>
        </a:p>
        <a:p xmlns:a="http://schemas.openxmlformats.org/drawingml/2006/main">
          <a:endParaRPr lang="sv-SE" sz="1800" dirty="0"/>
        </a:p>
      </cdr:txBody>
    </cdr:sp>
  </cdr:relSizeAnchor>
  <cdr:relSizeAnchor xmlns:cdr="http://schemas.openxmlformats.org/drawingml/2006/chartDrawing">
    <cdr:from>
      <cdr:x>0.68031</cdr:x>
      <cdr:y>0.72622</cdr:y>
    </cdr:from>
    <cdr:to>
      <cdr:x>1</cdr:x>
      <cdr:y>1</cdr:y>
    </cdr:to>
    <cdr:sp macro="" textlink="">
      <cdr:nvSpPr>
        <cdr:cNvPr id="7" name="textruta 6"/>
        <cdr:cNvSpPr txBox="1"/>
      </cdr:nvSpPr>
      <cdr:spPr>
        <a:xfrm xmlns:a="http://schemas.openxmlformats.org/drawingml/2006/main">
          <a:off x="5894228" y="4178196"/>
          <a:ext cx="2769814" cy="1428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800" dirty="0"/>
            <a:t>Upprätta handlingsplaner </a:t>
          </a:r>
        </a:p>
        <a:p xmlns:a="http://schemas.openxmlformats.org/drawingml/2006/main">
          <a:r>
            <a:rPr lang="sv-SE" sz="1800" dirty="0"/>
            <a:t>på central och lokal nivå</a:t>
          </a:r>
        </a:p>
        <a:p xmlns:a="http://schemas.openxmlformats.org/drawingml/2006/main">
          <a:r>
            <a:rPr lang="sv-SE" sz="1800" dirty="0"/>
            <a:t>Kommunicera aktiviteter </a:t>
          </a:r>
        </a:p>
        <a:p xmlns:a="http://schemas.openxmlformats.org/drawingml/2006/main">
          <a:r>
            <a:rPr lang="sv-SE" sz="1800" dirty="0"/>
            <a:t>från lokal till central nivå </a:t>
          </a:r>
        </a:p>
        <a:p xmlns:a="http://schemas.openxmlformats.org/drawingml/2006/main">
          <a:r>
            <a:rPr lang="sv-SE" sz="1800" dirty="0"/>
            <a:t>och vice versa</a:t>
          </a:r>
        </a:p>
        <a:p xmlns:a="http://schemas.openxmlformats.org/drawingml/2006/main">
          <a:endParaRPr lang="sv-SE" sz="1800" dirty="0"/>
        </a:p>
      </cdr:txBody>
    </cdr:sp>
  </cdr:relSizeAnchor>
  <cdr:relSizeAnchor xmlns:cdr="http://schemas.openxmlformats.org/drawingml/2006/chartDrawing">
    <cdr:from>
      <cdr:x>0.78571</cdr:x>
      <cdr:y>0.47059</cdr:y>
    </cdr:from>
    <cdr:to>
      <cdr:x>0.89909</cdr:x>
      <cdr:y>0.61999</cdr:y>
    </cdr:to>
    <cdr:sp macro="" textlink="">
      <cdr:nvSpPr>
        <cdr:cNvPr id="8" name="textruta 7"/>
        <cdr:cNvSpPr txBox="1"/>
      </cdr:nvSpPr>
      <cdr:spPr>
        <a:xfrm xmlns:a="http://schemas.openxmlformats.org/drawingml/2006/main">
          <a:off x="6336704" y="2880320"/>
          <a:ext cx="914397" cy="9144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buFont typeface="Arial" pitchFamily="34" charset="0"/>
            <a:buChar char="•"/>
          </a:pPr>
          <a:endParaRPr lang="sv-SE" sz="1100" dirty="0"/>
        </a:p>
      </cdr:txBody>
    </cdr:sp>
  </cdr:relSizeAnchor>
  <cdr:relSizeAnchor xmlns:cdr="http://schemas.openxmlformats.org/drawingml/2006/chartDrawing">
    <cdr:from>
      <cdr:x>0.82143</cdr:x>
      <cdr:y>0.47059</cdr:y>
    </cdr:from>
    <cdr:to>
      <cdr:x>0.93481</cdr:x>
      <cdr:y>0.61998</cdr:y>
    </cdr:to>
    <cdr:sp macro="" textlink="">
      <cdr:nvSpPr>
        <cdr:cNvPr id="9" name="textruta 8"/>
        <cdr:cNvSpPr txBox="1"/>
      </cdr:nvSpPr>
      <cdr:spPr>
        <a:xfrm xmlns:a="http://schemas.openxmlformats.org/drawingml/2006/main">
          <a:off x="6624736" y="28803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0.7511</cdr:x>
      <cdr:y>0.19844</cdr:y>
    </cdr:from>
    <cdr:to>
      <cdr:x>1</cdr:x>
      <cdr:y>0.5413</cdr:y>
    </cdr:to>
    <cdr:sp macro="" textlink="">
      <cdr:nvSpPr>
        <cdr:cNvPr id="12" name="textruta 11"/>
        <cdr:cNvSpPr txBox="1"/>
      </cdr:nvSpPr>
      <cdr:spPr>
        <a:xfrm xmlns:a="http://schemas.openxmlformats.org/drawingml/2006/main">
          <a:off x="6507535" y="1035691"/>
          <a:ext cx="2156507" cy="1789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800" dirty="0">
              <a:solidFill>
                <a:srgbClr val="000000"/>
              </a:solidFill>
            </a:rPr>
            <a:t>Kartläggning och </a:t>
          </a:r>
        </a:p>
        <a:p xmlns:a="http://schemas.openxmlformats.org/drawingml/2006/main">
          <a:r>
            <a:rPr lang="sv-SE" sz="1800" dirty="0">
              <a:solidFill>
                <a:srgbClr val="000000"/>
              </a:solidFill>
            </a:rPr>
            <a:t>analys av över-</a:t>
          </a:r>
        </a:p>
        <a:p xmlns:a="http://schemas.openxmlformats.org/drawingml/2006/main">
          <a:r>
            <a:rPr lang="sv-SE" sz="1800" dirty="0">
              <a:solidFill>
                <a:srgbClr val="000000"/>
              </a:solidFill>
            </a:rPr>
            <a:t>gripande statistik</a:t>
          </a:r>
        </a:p>
        <a:p xmlns:a="http://schemas.openxmlformats.org/drawingml/2006/main">
          <a:r>
            <a:rPr lang="sv-SE" sz="1800" dirty="0">
              <a:solidFill>
                <a:srgbClr val="000000"/>
              </a:solidFill>
            </a:rPr>
            <a:t>Kartläggning via </a:t>
          </a:r>
        </a:p>
        <a:p xmlns:a="http://schemas.openxmlformats.org/drawingml/2006/main">
          <a:r>
            <a:rPr lang="sv-SE" sz="1800" dirty="0">
              <a:solidFill>
                <a:srgbClr val="000000"/>
              </a:solidFill>
            </a:rPr>
            <a:t>ronder på </a:t>
          </a:r>
        </a:p>
        <a:p xmlns:a="http://schemas.openxmlformats.org/drawingml/2006/main">
          <a:r>
            <a:rPr lang="sv-SE" sz="1800" dirty="0">
              <a:solidFill>
                <a:srgbClr val="000000"/>
              </a:solidFill>
            </a:rPr>
            <a:t>arbetsplatser</a:t>
          </a:r>
        </a:p>
      </cdr:txBody>
    </cdr:sp>
  </cdr:relSizeAnchor>
  <cdr:relSizeAnchor xmlns:cdr="http://schemas.openxmlformats.org/drawingml/2006/chartDrawing">
    <cdr:from>
      <cdr:x>0</cdr:x>
      <cdr:y>0.74324</cdr:y>
    </cdr:from>
    <cdr:to>
      <cdr:x>0.3539</cdr:x>
      <cdr:y>0.96549</cdr:y>
    </cdr:to>
    <cdr:sp macro="" textlink="">
      <cdr:nvSpPr>
        <cdr:cNvPr id="13" name="textruta 1"/>
        <cdr:cNvSpPr txBox="1"/>
      </cdr:nvSpPr>
      <cdr:spPr>
        <a:xfrm xmlns:a="http://schemas.openxmlformats.org/drawingml/2006/main">
          <a:off x="0" y="3879098"/>
          <a:ext cx="3066209" cy="115998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sv-SE" sz="1800" dirty="0">
              <a:solidFill>
                <a:srgbClr val="000000"/>
              </a:solidFill>
            </a:rPr>
            <a:t>Genomföra handlingsplan</a:t>
          </a:r>
        </a:p>
        <a:p xmlns:a="http://schemas.openxmlformats.org/drawingml/2006/main">
          <a:r>
            <a:rPr lang="sv-SE" sz="1800" dirty="0">
              <a:solidFill>
                <a:srgbClr val="000000"/>
              </a:solidFill>
            </a:rPr>
            <a:t>Aktiviteter som kräver särskild </a:t>
          </a:r>
        </a:p>
        <a:p xmlns:a="http://schemas.openxmlformats.org/drawingml/2006/main">
          <a:r>
            <a:rPr lang="sv-SE" sz="1800" dirty="0">
              <a:solidFill>
                <a:srgbClr val="000000"/>
              </a:solidFill>
            </a:rPr>
            <a:t>budget  förs in i budgetunderlag</a:t>
          </a:r>
        </a:p>
        <a:p xmlns:a="http://schemas.openxmlformats.org/drawingml/2006/main">
          <a:r>
            <a:rPr lang="sv-SE" sz="1800" dirty="0">
              <a:solidFill>
                <a:srgbClr val="000000"/>
              </a:solidFill>
            </a:rPr>
            <a:t>för nästa år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1"/>
            <a:ext cx="2889938" cy="493633"/>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2016-04-20</a:t>
            </a:fld>
            <a:endParaRPr lang="sv-SE"/>
          </a:p>
        </p:txBody>
      </p:sp>
      <p:sp>
        <p:nvSpPr>
          <p:cNvPr id="4" name="Platshållare för sidfot 3"/>
          <p:cNvSpPr>
            <a:spLocks noGrp="1"/>
          </p:cNvSpPr>
          <p:nvPr>
            <p:ph type="ftr" sz="quarter" idx="2"/>
          </p:nvPr>
        </p:nvSpPr>
        <p:spPr>
          <a:xfrm>
            <a:off x="0" y="9377317"/>
            <a:ext cx="2889938" cy="493633"/>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377317"/>
            <a:ext cx="2889938" cy="493633"/>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p14="http://schemas.microsoft.com/office/powerpoint/2010/main" xmlns=""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889938"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2016-04-20</a:t>
            </a:fld>
            <a:endParaRPr lang="sv-SE"/>
          </a:p>
        </p:txBody>
      </p:sp>
      <p:sp>
        <p:nvSpPr>
          <p:cNvPr id="4" name="Platshållare för bildobjekt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377317"/>
            <a:ext cx="2889938" cy="493633"/>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377317"/>
            <a:ext cx="2889938" cy="493633"/>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p14="http://schemas.microsoft.com/office/powerpoint/2010/main" xmlns=""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a:t>
            </a:fld>
            <a:endParaRPr lang="sv-S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11</a:t>
            </a:fld>
            <a:endParaRPr lang="sv-SE">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12</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13</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14</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a:t>
            </a:r>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16</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17</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18</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19</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4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20</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400" baseline="0"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2</a:t>
            </a:fld>
            <a:endParaRPr lang="sv-SE">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22</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23</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4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24</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400"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25</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400" baseline="0"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27</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28</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indent="0">
              <a:buNone/>
            </a:pPr>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30</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31</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33</a:t>
            </a:fld>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34</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36</a:t>
            </a:fld>
            <a:endParaRPr lang="sv-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38</a:t>
            </a:fld>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39</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sv-S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777268" y="9377525"/>
            <a:ext cx="2890252" cy="493553"/>
          </a:xfrm>
          <a:prstGeom prst="rect">
            <a:avLst/>
          </a:prstGeom>
          <a:noFill/>
          <a:ln w="9525">
            <a:noFill/>
            <a:miter lim="800000"/>
            <a:headEnd/>
            <a:tailEnd/>
          </a:ln>
        </p:spPr>
        <p:txBody>
          <a:bodyPr lIns="91415" tIns="45708" rIns="91415" bIns="45708" anchor="b"/>
          <a:lstStyle/>
          <a:p>
            <a:pPr algn="r"/>
            <a:fld id="{C3F6892A-E637-483B-9ED3-E458E7469CC2}" type="slidenum">
              <a:rPr lang="en-US" sz="1200">
                <a:solidFill>
                  <a:prstClr val="black"/>
                </a:solidFill>
              </a:rPr>
              <a:pPr algn="r"/>
              <a:t>7</a:t>
            </a:fld>
            <a:endParaRPr lang="en-US" sz="1200">
              <a:solidFill>
                <a:prstClr val="black"/>
              </a:solidFill>
            </a:endParaRPr>
          </a:p>
        </p:txBody>
      </p:sp>
      <p:sp>
        <p:nvSpPr>
          <p:cNvPr id="360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0452" name="Rectangle 3"/>
          <p:cNvSpPr>
            <a:spLocks noGrp="1" noChangeArrowheads="1"/>
          </p:cNvSpPr>
          <p:nvPr>
            <p:ph type="body" idx="1"/>
          </p:nvPr>
        </p:nvSpPr>
        <p:spPr/>
        <p:txBody>
          <a:bodyPr lIns="91425" tIns="45712" rIns="91425" bIns="45712"/>
          <a:lstStyle/>
          <a:p>
            <a:pPr>
              <a:spcBef>
                <a:spcPct val="0"/>
              </a:spcBef>
            </a:pPr>
            <a:endParaRPr lang="sv-SE"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a:p>
            <a:endParaRPr lang="sv-SE" dirty="0" smtClean="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8</a:t>
            </a:fld>
            <a:endParaRPr lang="sv-SE">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1EE1512-D57A-4FDE-8335-AEE53BE95570}" type="slidenum">
              <a:rPr lang="sv-SE" smtClean="0">
                <a:solidFill>
                  <a:prstClr val="black"/>
                </a:solidFill>
              </a:rPr>
              <a:pPr/>
              <a:t>9</a:t>
            </a:fld>
            <a:endParaRPr lang="sv-SE">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378970E8-606E-544E-9196-A0321FFF4315}" type="slidenum">
              <a:rPr lang="sv-SE" smtClean="0">
                <a:solidFill>
                  <a:prstClr val="black"/>
                </a:solidFill>
              </a:rPr>
              <a:pPr/>
              <a:t>10</a:t>
            </a:fld>
            <a:endParaRPr lang="sv-S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529010743"/>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78343570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3455697130"/>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999022756"/>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14596350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61076144"/>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289522062"/>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939858989"/>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2439310089"/>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05727683"/>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t>så styrs Göteborg</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pPr/>
              <a:t>20 april 2016</a:t>
            </a:fld>
            <a:endParaRPr lang="sv-SE"/>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kumimoji="0" lang="sv-SE" sz="1000"/>
              <a:pPr algn="r"/>
              <a:t>‹#›</a:t>
            </a:fld>
            <a:endParaRPr kumimoji="0" lang="sv-S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381864667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377047688"/>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31487495"/>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98970414"/>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84982284"/>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4179532367"/>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651498529"/>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87349418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53419489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8672319"/>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4007312406"/>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711608961"/>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774706950"/>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561185946"/>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70593725"/>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354813353"/>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045722916"/>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600302054"/>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348373615"/>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414815606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665992439"/>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Tree>
    <p:extLst>
      <p:ext uri="{BB962C8B-B14F-4D97-AF65-F5344CB8AC3E}">
        <p14:creationId xmlns:p14="http://schemas.microsoft.com/office/powerpoint/2010/main" xmlns="" val="3177477847"/>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14139458"/>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240180385"/>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006547002"/>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2"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 xmlns:p14="http://schemas.microsoft.com/office/powerpoint/2010/main" val="1854815315"/>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91085175"/>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 xmlns:a14="http://schemas.microsoft.com/office/drawing/2010/main"/>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 xmlns:a14="http://schemas.microsoft.com/office/drawing/2010/main"/>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 xmlns:p14="http://schemas.microsoft.com/office/powerpoint/2010/main" val="355381501"/>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575757"/>
                </a:solidFill>
              </a:rPr>
              <a:pPr/>
              <a:t>20 april 2016</a:t>
            </a:fld>
            <a:endParaRPr lang="sv-SE">
              <a:solidFill>
                <a:srgbClr val="575757"/>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573838" y="6248400"/>
            <a:ext cx="2238375" cy="457200"/>
          </a:xfrm>
          <a:prstGeom prst="rect">
            <a:avLst/>
          </a:prstGeom>
          <a:ln/>
        </p:spPr>
        <p:txBody>
          <a:bodyPr/>
          <a:lstStyle>
            <a:lvl1pPr>
              <a:defRPr/>
            </a:lvl1pPr>
          </a:lstStyle>
          <a:p>
            <a:pPr>
              <a:defRPr/>
            </a:pPr>
            <a:endParaRPr lang="sv-SE">
              <a:solidFill>
                <a:srgbClr val="575757"/>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20 april 2016</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573838" y="6248400"/>
            <a:ext cx="2238375" cy="457200"/>
          </a:xfrm>
          <a:prstGeom prst="rect">
            <a:avLst/>
          </a:prstGeom>
          <a:ln/>
        </p:spPr>
        <p:txBody>
          <a:bodyPr/>
          <a:lstStyle>
            <a:lvl1pPr>
              <a:defRPr/>
            </a:lvl1pPr>
          </a:lstStyle>
          <a:p>
            <a:pPr>
              <a:defRPr/>
            </a:pP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image" Target="../media/image7.png"/><Relationship Id="rId2" Type="http://schemas.openxmlformats.org/officeDocument/2006/relationships/slideLayout" Target="../slideLayouts/slideLayout85.xml"/><Relationship Id="rId16" Type="http://schemas.openxmlformats.org/officeDocument/2006/relationships/image" Target="../media/image11.jpe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10.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9.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2.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4.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7.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1.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3" r:id="rId1"/>
    <p:sldLayoutId id="2147483890" r:id="rId2"/>
    <p:sldLayoutId id="2147483896" r:id="rId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6"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7"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 id="2147483886" r:id="rId12"/>
    <p:sldLayoutId id="2147483889"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 id="2147483884" r:id="rId6"/>
    <p:sldLayoutId id="2147483885" r:id="rId7"/>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0111717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5" r:id="rId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6"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9" r:id="rId12"/>
    <p:sldLayoutId id="2147483920"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ved=0ahUKEwihg4jUrp3LAhXHd5oKHS4GAjoQjRwIBw&amp;url=http://millemajshop.dk/inspirationsblog-sider/film-om-det-at-male-moebler/inspirations-film-kalk-maling/&amp;psig=AFQjCNHE35HTLbbmpXGd26BGRE9VW-lszg&amp;ust=1456848532260211" TargetMode="External"/><Relationship Id="rId2" Type="http://schemas.openxmlformats.org/officeDocument/2006/relationships/notesSlide" Target="../notesSlides/notesSlide10.xml"/><Relationship Id="rId1" Type="http://schemas.openxmlformats.org/officeDocument/2006/relationships/slideLayout" Target="../slideLayouts/slideLayout85.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hyperlink" Target="http://www.elsenfeld.de/elsenfelderdial/" TargetMode="External"/><Relationship Id="rId2" Type="http://schemas.openxmlformats.org/officeDocument/2006/relationships/notesSlide" Target="../notesSlides/notesSlide11.xml"/><Relationship Id="rId1" Type="http://schemas.openxmlformats.org/officeDocument/2006/relationships/slideLayout" Target="../slideLayouts/slideLayout85.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hyperlink" Target="http://www.slideserve.com/soo/det-v-rdefulla-engagemanget" TargetMode="External"/><Relationship Id="rId2" Type="http://schemas.openxmlformats.org/officeDocument/2006/relationships/notesSlide" Target="../notesSlides/notesSlide13.xml"/><Relationship Id="rId1" Type="http://schemas.openxmlformats.org/officeDocument/2006/relationships/slideLayout" Target="../slideLayouts/slideLayout85.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3" Type="http://schemas.openxmlformats.org/officeDocument/2006/relationships/hyperlink" Target="http://www.canstockphoto.se/illustration/ackord.html" TargetMode="External"/><Relationship Id="rId2" Type="http://schemas.openxmlformats.org/officeDocument/2006/relationships/notesSlide" Target="../notesSlides/notesSlide20.xml"/><Relationship Id="rId1" Type="http://schemas.openxmlformats.org/officeDocument/2006/relationships/slideLayout" Target="../slideLayouts/slideLayout85.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8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8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8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5.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980338" y="2739535"/>
            <a:ext cx="5486252" cy="985563"/>
          </a:xfrm>
        </p:spPr>
        <p:txBody>
          <a:bodyPr/>
          <a:lstStyle/>
          <a:p>
            <a:r>
              <a:rPr lang="sv-SE" sz="3200" dirty="0" smtClean="0"/>
              <a:t>Arbetsgivarrollen</a:t>
            </a:r>
            <a:endParaRPr lang="sv-SE" sz="3200" dirty="0"/>
          </a:p>
        </p:txBody>
      </p:sp>
      <p:sp>
        <p:nvSpPr>
          <p:cNvPr id="7" name="Platshållare för text 6"/>
          <p:cNvSpPr>
            <a:spLocks noGrp="1"/>
          </p:cNvSpPr>
          <p:nvPr>
            <p:ph type="body" sz="quarter" idx="14"/>
          </p:nvPr>
        </p:nvSpPr>
        <p:spPr>
          <a:xfrm>
            <a:off x="2999516" y="4055237"/>
            <a:ext cx="5475620" cy="615553"/>
          </a:xfrm>
        </p:spPr>
        <p:txBody>
          <a:bodyPr/>
          <a:lstStyle/>
          <a:p>
            <a:r>
              <a:rPr lang="sv-SE" dirty="0" smtClean="0"/>
              <a:t>Karin Åhström </a:t>
            </a:r>
          </a:p>
          <a:p>
            <a:r>
              <a:rPr lang="sv-SE" dirty="0" err="1" smtClean="0"/>
              <a:t>HR-direktör</a:t>
            </a:r>
            <a:r>
              <a:rPr lang="sv-SE" dirty="0" smtClean="0"/>
              <a:t> Göteborgs Stad</a:t>
            </a:r>
            <a:endParaRPr lang="sv-SE" dirty="0"/>
          </a:p>
        </p:txBody>
      </p:sp>
      <p:sp>
        <p:nvSpPr>
          <p:cNvPr id="3" name="Platshållare för bildnummer 2"/>
          <p:cNvSpPr>
            <a:spLocks noGrp="1"/>
          </p:cNvSpPr>
          <p:nvPr>
            <p:ph type="sldNum" sz="quarter" idx="4294967295"/>
          </p:nvPr>
        </p:nvSpPr>
        <p:spPr>
          <a:xfrm>
            <a:off x="8691563" y="6269038"/>
            <a:ext cx="452437" cy="417512"/>
          </a:xfrm>
          <a:prstGeom prst="rect">
            <a:avLst/>
          </a:prstGeom>
        </p:spPr>
        <p:txBody>
          <a:bodyPr/>
          <a:lstStyle/>
          <a:p>
            <a:fld id="{CCB980A4-8073-2E47-BD49-CDC58DACAC28}" type="slidenum">
              <a:rPr lang="sv-SE">
                <a:solidFill>
                  <a:prstClr val="white"/>
                </a:solidFill>
              </a:rPr>
              <a:pPr/>
              <a:t>1</a:t>
            </a:fld>
            <a:endParaRPr lang="sv-SE"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Medarbetar- och arbetsmiljöpolicy</a:t>
            </a:r>
          </a:p>
        </p:txBody>
      </p:sp>
      <p:sp>
        <p:nvSpPr>
          <p:cNvPr id="5" name="Platshållare för bildnummer 2"/>
          <p:cNvSpPr>
            <a:spLocks noGrp="1"/>
          </p:cNvSpPr>
          <p:nvPr>
            <p:ph type="sldNum" sz="quarter" idx="14"/>
          </p:nvPr>
        </p:nvSpPr>
        <p:spPr/>
        <p:txBody>
          <a:bodyPr/>
          <a:lstStyle/>
          <a:p>
            <a:fld id="{CCB980A4-8073-2E47-BD49-CDC58DACAC28}" type="slidenum">
              <a:rPr lang="sv-SE">
                <a:solidFill>
                  <a:prstClr val="white"/>
                </a:solidFill>
              </a:rPr>
              <a:pPr/>
              <a:t>10</a:t>
            </a:fld>
            <a:endParaRPr lang="sv-SE" dirty="0">
              <a:solidFill>
                <a:prstClr val="white"/>
              </a:solidFill>
            </a:endParaRPr>
          </a:p>
        </p:txBody>
      </p:sp>
      <p:sp>
        <p:nvSpPr>
          <p:cNvPr id="11267" name="Rectangle 3"/>
          <p:cNvSpPr>
            <a:spLocks noGrp="1" noChangeArrowheads="1"/>
          </p:cNvSpPr>
          <p:nvPr>
            <p:ph type="body" sz="quarter" idx="13"/>
          </p:nvPr>
        </p:nvSpPr>
        <p:spPr/>
        <p:txBody>
          <a:bodyPr/>
          <a:lstStyle/>
          <a:p>
            <a:r>
              <a:rPr lang="sv-SE" sz="2400" b="1" dirty="0"/>
              <a:t>Mål och handlingsplaner </a:t>
            </a:r>
          </a:p>
          <a:p>
            <a:pPr>
              <a:buNone/>
            </a:pPr>
            <a:r>
              <a:rPr lang="sv-SE" sz="2400" dirty="0"/>
              <a:t>	Samtliga nämnder och bolagsstyrelser ska bedriva ett systematiskt arbetsmiljöarbete och sätta mål för arbetsmiljön. Risker i arbetsmiljön ska dokumenteras och handlingsplaner upprättas (enligt AFS 2001:1)</a:t>
            </a:r>
          </a:p>
          <a:p>
            <a:pPr>
              <a:buNone/>
            </a:pPr>
            <a:r>
              <a:rPr lang="sv-SE" sz="2400" dirty="0"/>
              <a:t>	Personalekonomiska konsekvenser av sjukfrånvaro, personalomsättning, arbetsskador med mera ska beräknas och </a:t>
            </a:r>
            <a:r>
              <a:rPr lang="sv-SE" sz="2400" dirty="0" smtClean="0"/>
              <a:t>beaktas.</a:t>
            </a:r>
            <a:endParaRPr lang="sv-SE" sz="2400" dirty="0">
              <a:solidFill>
                <a:srgbClr val="2C2C2C"/>
              </a:solidFill>
            </a:endParaRPr>
          </a:p>
        </p:txBody>
      </p:sp>
      <p:sp>
        <p:nvSpPr>
          <p:cNvPr id="4"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solidFill>
                  <a:srgbClr val="2C2C2C"/>
                </a:solidFill>
              </a:rPr>
              <a:t>MBL och Samverkansavtalet</a:t>
            </a:r>
          </a:p>
        </p:txBody>
      </p:sp>
      <p:sp>
        <p:nvSpPr>
          <p:cNvPr id="8" name="Platshållare för bildnummer 2"/>
          <p:cNvSpPr>
            <a:spLocks noGrp="1"/>
          </p:cNvSpPr>
          <p:nvPr>
            <p:ph type="sldNum" sz="quarter" idx="14"/>
          </p:nvPr>
        </p:nvSpPr>
        <p:spPr/>
        <p:txBody>
          <a:bodyPr/>
          <a:lstStyle/>
          <a:p>
            <a:fld id="{CCB980A4-8073-2E47-BD49-CDC58DACAC28}" type="slidenum">
              <a:rPr lang="sv-SE">
                <a:solidFill>
                  <a:prstClr val="white"/>
                </a:solidFill>
              </a:rPr>
              <a:pPr/>
              <a:t>11</a:t>
            </a:fld>
            <a:endParaRPr lang="sv-SE" dirty="0">
              <a:solidFill>
                <a:prstClr val="white"/>
              </a:solidFill>
            </a:endParaRPr>
          </a:p>
        </p:txBody>
      </p:sp>
      <p:sp>
        <p:nvSpPr>
          <p:cNvPr id="11267" name="Rectangle 3"/>
          <p:cNvSpPr>
            <a:spLocks noGrp="1" noChangeArrowheads="1"/>
          </p:cNvSpPr>
          <p:nvPr>
            <p:ph type="body" sz="quarter" idx="13"/>
          </p:nvPr>
        </p:nvSpPr>
        <p:spPr/>
        <p:txBody>
          <a:bodyPr/>
          <a:lstStyle/>
          <a:p>
            <a:pPr marL="173038" indent="-173038">
              <a:lnSpc>
                <a:spcPct val="90000"/>
              </a:lnSpc>
            </a:pPr>
            <a:r>
              <a:rPr lang="sv-SE" sz="2400" dirty="0"/>
              <a:t>Samverkansavtalet ersätter delvis MBL avseende </a:t>
            </a:r>
            <a:r>
              <a:rPr lang="sv-SE" sz="2400" dirty="0" smtClean="0"/>
              <a:t> arbetsgivarens förhandlings- </a:t>
            </a:r>
            <a:r>
              <a:rPr lang="sv-SE" sz="2400" dirty="0"/>
              <a:t>och </a:t>
            </a:r>
            <a:r>
              <a:rPr lang="sv-SE" sz="2400" dirty="0" smtClean="0"/>
              <a:t>informationsskyldighet</a:t>
            </a:r>
            <a:endParaRPr lang="sv-SE" sz="2400" dirty="0"/>
          </a:p>
          <a:p>
            <a:pPr marL="173038" indent="-173038">
              <a:lnSpc>
                <a:spcPct val="90000"/>
              </a:lnSpc>
            </a:pPr>
            <a:r>
              <a:rPr lang="sv-SE" sz="2400" dirty="0"/>
              <a:t>11, 12, 14 och 19 §§ MBL ingår i Samverkan Göteborg</a:t>
            </a:r>
          </a:p>
          <a:p>
            <a:pPr marL="173038" indent="-173038" eaLnBrk="1" hangingPunct="1">
              <a:lnSpc>
                <a:spcPct val="90000"/>
              </a:lnSpc>
            </a:pPr>
            <a:r>
              <a:rPr lang="sv-SE" sz="2400" dirty="0">
                <a:solidFill>
                  <a:srgbClr val="2C2C2C"/>
                </a:solidFill>
              </a:rPr>
              <a:t>Samverkan omfattar inte individärenden</a:t>
            </a:r>
          </a:p>
        </p:txBody>
      </p:sp>
      <p:sp>
        <p:nvSpPr>
          <p:cNvPr id="6" name="Text Box 5"/>
          <p:cNvSpPr txBox="1">
            <a:spLocks noChangeArrowheads="1"/>
          </p:cNvSpPr>
          <p:nvPr/>
        </p:nvSpPr>
        <p:spPr bwMode="auto">
          <a:xfrm>
            <a:off x="4336473" y="4232585"/>
            <a:ext cx="4191000" cy="1200329"/>
          </a:xfrm>
          <a:prstGeom prst="rect">
            <a:avLst/>
          </a:prstGeom>
          <a:noFill/>
          <a:ln w="9525">
            <a:noFill/>
            <a:miter lim="800000"/>
            <a:headEnd/>
            <a:tailEnd/>
          </a:ln>
        </p:spPr>
        <p:txBody>
          <a:bodyPr>
            <a:spAutoFit/>
          </a:bodyPr>
          <a:lstStyle/>
          <a:p>
            <a:pPr>
              <a:buFontTx/>
              <a:buChar char="•"/>
            </a:pPr>
            <a:r>
              <a:rPr lang="sv-SE" sz="2400" dirty="0">
                <a:solidFill>
                  <a:srgbClr val="2C2C2C"/>
                </a:solidFill>
              </a:rPr>
              <a:t> U-92 , FAS 05</a:t>
            </a:r>
          </a:p>
          <a:p>
            <a:pPr>
              <a:buFontTx/>
              <a:buChar char="•"/>
            </a:pPr>
            <a:r>
              <a:rPr lang="sv-SE" sz="2400" b="1" dirty="0">
                <a:solidFill>
                  <a:srgbClr val="2C2C2C"/>
                </a:solidFill>
              </a:rPr>
              <a:t> Samverkan Göteborg</a:t>
            </a:r>
          </a:p>
          <a:p>
            <a:pPr>
              <a:buFontTx/>
              <a:buChar char="•"/>
            </a:pPr>
            <a:r>
              <a:rPr lang="sv-SE" sz="2400" dirty="0">
                <a:solidFill>
                  <a:srgbClr val="2C2C2C"/>
                </a:solidFill>
              </a:rPr>
              <a:t> lokala överenskommelser</a:t>
            </a:r>
          </a:p>
        </p:txBody>
      </p:sp>
      <p:sp>
        <p:nvSpPr>
          <p:cNvPr id="7"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pic>
        <p:nvPicPr>
          <p:cNvPr id="71682" name="Picture 2" descr="http://millemajshop.dk/wp-content/uploads/2013/08/pil.jpeg">
            <a:hlinkClick r:id="rId3"/>
          </p:cNvPr>
          <p:cNvPicPr>
            <a:picLocks noChangeAspect="1" noChangeArrowheads="1"/>
          </p:cNvPicPr>
          <p:nvPr/>
        </p:nvPicPr>
        <p:blipFill>
          <a:blip r:embed="rId4"/>
          <a:srcRect/>
          <a:stretch>
            <a:fillRect/>
          </a:stretch>
        </p:blipFill>
        <p:spPr bwMode="auto">
          <a:xfrm rot="20452899" flipH="1">
            <a:off x="1793742" y="4319676"/>
            <a:ext cx="2233368" cy="1521281"/>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encrypted-tbn2.gstatic.com/images?q=tbn:ANd9GcT4nuTKVc3MlwjM6xR2KLS0ht2D3SdzDYqv_OGVQF5NuiAHNDBF">
            <a:hlinkClick r:id="rId3"/>
          </p:cNvPr>
          <p:cNvPicPr>
            <a:picLocks noChangeAspect="1" noChangeArrowheads="1"/>
          </p:cNvPicPr>
          <p:nvPr/>
        </p:nvPicPr>
        <p:blipFill>
          <a:blip r:embed="rId4" cstate="print"/>
          <a:srcRect/>
          <a:stretch>
            <a:fillRect/>
          </a:stretch>
        </p:blipFill>
        <p:spPr bwMode="auto">
          <a:xfrm>
            <a:off x="4751614" y="3461149"/>
            <a:ext cx="3718741" cy="2471660"/>
          </a:xfrm>
          <a:prstGeom prst="rect">
            <a:avLst/>
          </a:prstGeom>
          <a:noFill/>
        </p:spPr>
      </p:pic>
      <p:sp>
        <p:nvSpPr>
          <p:cNvPr id="4" name="Rubrik 3"/>
          <p:cNvSpPr>
            <a:spLocks noGrp="1"/>
          </p:cNvSpPr>
          <p:nvPr>
            <p:ph type="title"/>
          </p:nvPr>
        </p:nvSpPr>
        <p:spPr/>
        <p:txBody>
          <a:bodyPr/>
          <a:lstStyle/>
          <a:p>
            <a:r>
              <a:rPr lang="sv-SE" dirty="0">
                <a:solidFill>
                  <a:srgbClr val="2C2C2C"/>
                </a:solidFill>
              </a:rPr>
              <a:t>Vad är samverkan? </a:t>
            </a:r>
          </a:p>
        </p:txBody>
      </p:sp>
      <p:sp>
        <p:nvSpPr>
          <p:cNvPr id="8" name="Platshållare för bildnummer 2"/>
          <p:cNvSpPr>
            <a:spLocks noGrp="1"/>
          </p:cNvSpPr>
          <p:nvPr>
            <p:ph type="sldNum" sz="quarter" idx="14"/>
          </p:nvPr>
        </p:nvSpPr>
        <p:spPr/>
        <p:txBody>
          <a:bodyPr/>
          <a:lstStyle/>
          <a:p>
            <a:fld id="{CCB980A4-8073-2E47-BD49-CDC58DACAC28}" type="slidenum">
              <a:rPr lang="sv-SE">
                <a:solidFill>
                  <a:prstClr val="white"/>
                </a:solidFill>
              </a:rPr>
              <a:pPr/>
              <a:t>12</a:t>
            </a:fld>
            <a:endParaRPr lang="sv-SE" dirty="0">
              <a:solidFill>
                <a:prstClr val="white"/>
              </a:solidFill>
            </a:endParaRPr>
          </a:p>
        </p:txBody>
      </p:sp>
      <p:sp>
        <p:nvSpPr>
          <p:cNvPr id="5123" name="Rectangle 3"/>
          <p:cNvSpPr>
            <a:spLocks noGrp="1" noChangeArrowheads="1"/>
          </p:cNvSpPr>
          <p:nvPr>
            <p:ph type="body" sz="quarter" idx="13"/>
          </p:nvPr>
        </p:nvSpPr>
        <p:spPr/>
        <p:txBody>
          <a:bodyPr/>
          <a:lstStyle/>
          <a:p>
            <a:pPr>
              <a:lnSpc>
                <a:spcPct val="90000"/>
              </a:lnSpc>
            </a:pPr>
            <a:r>
              <a:rPr lang="sv-SE" sz="2400" dirty="0"/>
              <a:t>Rättigheter och skyldigheter i medbestämmandelagen (MBL)</a:t>
            </a:r>
          </a:p>
          <a:p>
            <a:pPr>
              <a:lnSpc>
                <a:spcPct val="90000"/>
              </a:lnSpc>
            </a:pPr>
            <a:r>
              <a:rPr lang="sv-SE" sz="2400" dirty="0"/>
              <a:t>Rättigheter och skyldigheter i arbetsmiljölagen (AML)</a:t>
            </a:r>
          </a:p>
          <a:p>
            <a:pPr>
              <a:lnSpc>
                <a:spcPct val="90000"/>
              </a:lnSpc>
            </a:pPr>
            <a:r>
              <a:rPr lang="sv-SE" sz="2400" dirty="0"/>
              <a:t>En process med tidig och fördjupad dialog (partssamverkan)</a:t>
            </a:r>
          </a:p>
        </p:txBody>
      </p:sp>
      <p:sp>
        <p:nvSpPr>
          <p:cNvPr id="6" name="textruta 5"/>
          <p:cNvSpPr txBox="1"/>
          <p:nvPr/>
        </p:nvSpPr>
        <p:spPr>
          <a:xfrm>
            <a:off x="1249333" y="4048480"/>
            <a:ext cx="3943647" cy="830997"/>
          </a:xfrm>
          <a:prstGeom prst="rect">
            <a:avLst/>
          </a:prstGeom>
          <a:noFill/>
        </p:spPr>
        <p:txBody>
          <a:bodyPr wrap="square" rtlCol="0">
            <a:spAutoFit/>
          </a:bodyPr>
          <a:lstStyle/>
          <a:p>
            <a:r>
              <a:rPr lang="sv-SE" sz="2400" dirty="0">
                <a:solidFill>
                  <a:srgbClr val="2C2C2C"/>
                </a:solidFill>
                <a:cs typeface="Arial" panose="020B0604020202020204" pitchFamily="34" charset="0"/>
              </a:rPr>
              <a:t>Dialog med individer och         grupper för påverkan!</a:t>
            </a:r>
          </a:p>
        </p:txBody>
      </p:sp>
      <p:sp>
        <p:nvSpPr>
          <p:cNvPr id="7"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solidFill>
                  <a:srgbClr val="2C2C2C"/>
                </a:solidFill>
              </a:rPr>
              <a:t>Syftet med samverkan</a:t>
            </a:r>
          </a:p>
        </p:txBody>
      </p:sp>
      <p:sp>
        <p:nvSpPr>
          <p:cNvPr id="6" name="Platshållare för bildnummer 2"/>
          <p:cNvSpPr>
            <a:spLocks noGrp="1"/>
          </p:cNvSpPr>
          <p:nvPr>
            <p:ph type="sldNum" sz="quarter" idx="14"/>
          </p:nvPr>
        </p:nvSpPr>
        <p:spPr/>
        <p:txBody>
          <a:bodyPr/>
          <a:lstStyle/>
          <a:p>
            <a:fld id="{CCB980A4-8073-2E47-BD49-CDC58DACAC28}" type="slidenum">
              <a:rPr lang="sv-SE">
                <a:solidFill>
                  <a:prstClr val="white"/>
                </a:solidFill>
              </a:rPr>
              <a:pPr/>
              <a:t>13</a:t>
            </a:fld>
            <a:endParaRPr lang="sv-SE" dirty="0">
              <a:solidFill>
                <a:prstClr val="white"/>
              </a:solidFill>
            </a:endParaRPr>
          </a:p>
        </p:txBody>
      </p:sp>
      <p:sp>
        <p:nvSpPr>
          <p:cNvPr id="6147" name="Rectangle 3"/>
          <p:cNvSpPr>
            <a:spLocks noGrp="1" noChangeArrowheads="1"/>
          </p:cNvSpPr>
          <p:nvPr>
            <p:ph type="body" sz="quarter" idx="13"/>
          </p:nvPr>
        </p:nvSpPr>
        <p:spPr>
          <a:xfrm>
            <a:off x="522000" y="1260381"/>
            <a:ext cx="8228598" cy="843976"/>
          </a:xfrm>
        </p:spPr>
        <p:txBody>
          <a:bodyPr/>
          <a:lstStyle/>
          <a:p>
            <a:pPr marL="0" indent="0">
              <a:buNone/>
            </a:pPr>
            <a:r>
              <a:rPr lang="sv-SE" sz="2400" b="1" dirty="0">
                <a:solidFill>
                  <a:schemeClr val="accent5">
                    <a:lumMod val="75000"/>
                  </a:schemeClr>
                </a:solidFill>
              </a:rPr>
              <a:t>Främja effektivitet</a:t>
            </a:r>
            <a:r>
              <a:rPr lang="sv-SE" sz="2400" dirty="0"/>
              <a:t>, förnyelse och kvalitet, där frågor får en allsidig belysning som leder fram till ett bra beslutsunderlag </a:t>
            </a:r>
            <a:br>
              <a:rPr lang="sv-SE" sz="2400" dirty="0"/>
            </a:br>
            <a:endParaRPr lang="sv-SE" sz="2400" b="1" dirty="0"/>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pic>
        <p:nvPicPr>
          <p:cNvPr id="7" name="Picture 2"/>
          <p:cNvPicPr>
            <a:picLocks noChangeAspect="1" noChangeArrowheads="1"/>
          </p:cNvPicPr>
          <p:nvPr/>
        </p:nvPicPr>
        <p:blipFill>
          <a:blip r:embed="rId3" cstate="print"/>
          <a:srcRect/>
          <a:stretch>
            <a:fillRect/>
          </a:stretch>
        </p:blipFill>
        <p:spPr bwMode="auto">
          <a:xfrm rot="387399">
            <a:off x="5982581" y="2442357"/>
            <a:ext cx="2410485" cy="309279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8" name="textruta 7"/>
          <p:cNvSpPr txBox="1"/>
          <p:nvPr/>
        </p:nvSpPr>
        <p:spPr>
          <a:xfrm>
            <a:off x="424026" y="2285995"/>
            <a:ext cx="5356288" cy="4400630"/>
          </a:xfrm>
          <a:prstGeom prst="rect">
            <a:avLst/>
          </a:prstGeom>
          <a:noFill/>
        </p:spPr>
        <p:txBody>
          <a:bodyPr wrap="square" rtlCol="0">
            <a:normAutofit/>
          </a:bodyPr>
          <a:lstStyle/>
          <a:p>
            <a:r>
              <a:rPr lang="sv-SE" sz="2400" b="1" dirty="0" smtClean="0">
                <a:solidFill>
                  <a:schemeClr val="accent5">
                    <a:lumMod val="75000"/>
                  </a:schemeClr>
                </a:solidFill>
                <a:latin typeface="Arial" pitchFamily="34" charset="0"/>
                <a:cs typeface="Arial" pitchFamily="34" charset="0"/>
              </a:rPr>
              <a:t>Ge förutsättningar </a:t>
            </a:r>
            <a:r>
              <a:rPr lang="sv-SE" sz="2400" dirty="0" smtClean="0">
                <a:solidFill>
                  <a:srgbClr val="111111"/>
                </a:solidFill>
                <a:latin typeface="Arial" pitchFamily="34" charset="0"/>
                <a:cs typeface="Arial" pitchFamily="34" charset="0"/>
              </a:rPr>
              <a:t>för ett positivt arbetsklimat, en god hälsa och arbetsmiljö med inflytande och delaktighet, så att medarbetarskapet kan utvecklas</a:t>
            </a:r>
            <a:r>
              <a:rPr lang="sv-SE" sz="2400" dirty="0" smtClean="0">
                <a:latin typeface="Arial" pitchFamily="34" charset="0"/>
                <a:cs typeface="Arial" pitchFamily="34" charset="0"/>
              </a:rPr>
              <a:t/>
            </a:r>
            <a:br>
              <a:rPr lang="sv-SE" sz="2400" dirty="0" smtClean="0">
                <a:latin typeface="Arial" pitchFamily="34" charset="0"/>
                <a:cs typeface="Arial" pitchFamily="34" charset="0"/>
              </a:rPr>
            </a:br>
            <a:endParaRPr lang="sv-SE" sz="2400" b="1" dirty="0" smtClean="0">
              <a:latin typeface="Arial" pitchFamily="34" charset="0"/>
              <a:cs typeface="Arial" pitchFamily="34" charset="0"/>
            </a:endParaRPr>
          </a:p>
          <a:p>
            <a:r>
              <a:rPr lang="sv-SE" sz="2400" dirty="0" smtClean="0">
                <a:solidFill>
                  <a:srgbClr val="111111"/>
                </a:solidFill>
                <a:latin typeface="Arial" pitchFamily="34" charset="0"/>
                <a:cs typeface="Arial" pitchFamily="34" charset="0"/>
              </a:rPr>
              <a:t>Som parter</a:t>
            </a:r>
            <a:r>
              <a:rPr lang="sv-SE" sz="2400" b="1" dirty="0" smtClean="0">
                <a:solidFill>
                  <a:srgbClr val="111111"/>
                </a:solidFill>
                <a:latin typeface="Arial" pitchFamily="34" charset="0"/>
                <a:cs typeface="Arial" pitchFamily="34" charset="0"/>
              </a:rPr>
              <a:t> </a:t>
            </a:r>
            <a:r>
              <a:rPr lang="sv-SE" sz="2400" b="1" dirty="0" smtClean="0">
                <a:solidFill>
                  <a:schemeClr val="accent5">
                    <a:lumMod val="75000"/>
                  </a:schemeClr>
                </a:solidFill>
                <a:latin typeface="Arial" pitchFamily="34" charset="0"/>
                <a:cs typeface="Arial" pitchFamily="34" charset="0"/>
              </a:rPr>
              <a:t>bevara och utveckla förtroendefulla, konstruktiva relationer </a:t>
            </a:r>
            <a:r>
              <a:rPr lang="sv-SE" sz="2400" dirty="0" smtClean="0">
                <a:solidFill>
                  <a:srgbClr val="111111"/>
                </a:solidFill>
                <a:latin typeface="Arial" pitchFamily="34" charset="0"/>
                <a:cs typeface="Arial" pitchFamily="34" charset="0"/>
              </a:rPr>
              <a:t>med respekt för parternas olika roller och arbetsförutsättningar </a:t>
            </a:r>
            <a:endParaRPr lang="en-US" sz="2400" dirty="0" smtClean="0">
              <a:solidFill>
                <a:srgbClr val="111111"/>
              </a:solidFill>
              <a:latin typeface="Arial" pitchFamily="34" charset="0"/>
              <a:cs typeface="Arial" pitchFamily="34" charset="0"/>
            </a:endParaRPr>
          </a:p>
          <a:p>
            <a:endParaRPr lang="sv-SE" sz="2400" b="1" dirty="0" err="1"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Lönebildning</a:t>
            </a:r>
          </a:p>
        </p:txBody>
      </p:sp>
      <p:sp>
        <p:nvSpPr>
          <p:cNvPr id="7" name="Platshållare för bildnummer 2"/>
          <p:cNvSpPr>
            <a:spLocks noGrp="1"/>
          </p:cNvSpPr>
          <p:nvPr>
            <p:ph type="sldNum" sz="quarter" idx="14"/>
          </p:nvPr>
        </p:nvSpPr>
        <p:spPr/>
        <p:txBody>
          <a:bodyPr/>
          <a:lstStyle/>
          <a:p>
            <a:fld id="{CCB980A4-8073-2E47-BD49-CDC58DACAC28}" type="slidenum">
              <a:rPr lang="sv-SE">
                <a:solidFill>
                  <a:prstClr val="white"/>
                </a:solidFill>
              </a:rPr>
              <a:pPr/>
              <a:t>14</a:t>
            </a:fld>
            <a:endParaRPr lang="sv-SE" dirty="0">
              <a:solidFill>
                <a:prstClr val="white"/>
              </a:solidFill>
            </a:endParaRPr>
          </a:p>
        </p:txBody>
      </p:sp>
      <p:sp>
        <p:nvSpPr>
          <p:cNvPr id="3" name="Platshållare för innehåll 2"/>
          <p:cNvSpPr>
            <a:spLocks noGrp="1"/>
          </p:cNvSpPr>
          <p:nvPr>
            <p:ph type="body" sz="quarter" idx="13"/>
          </p:nvPr>
        </p:nvSpPr>
        <p:spPr>
          <a:xfrm>
            <a:off x="522000" y="1266574"/>
            <a:ext cx="8622000" cy="2170303"/>
          </a:xfrm>
        </p:spPr>
        <p:txBody>
          <a:bodyPr/>
          <a:lstStyle/>
          <a:p>
            <a:r>
              <a:rPr lang="sv-SE" sz="2400" b="1" dirty="0" smtClean="0">
                <a:solidFill>
                  <a:schemeClr val="accent5">
                    <a:lumMod val="75000"/>
                  </a:schemeClr>
                </a:solidFill>
              </a:rPr>
              <a:t>Kommunstyrelsen</a:t>
            </a:r>
            <a:r>
              <a:rPr lang="sv-SE" sz="2400" dirty="0" smtClean="0"/>
              <a:t> anger den långsiktiga och övergripande lönepolitiken samt förutsättningar för stadens lönebildning </a:t>
            </a:r>
          </a:p>
          <a:p>
            <a:r>
              <a:rPr lang="sv-SE" sz="2400" b="1" dirty="0" smtClean="0">
                <a:solidFill>
                  <a:schemeClr val="accent5">
                    <a:lumMod val="75000"/>
                  </a:schemeClr>
                </a:solidFill>
              </a:rPr>
              <a:t>Nämnder och styrelser </a:t>
            </a:r>
            <a:r>
              <a:rPr lang="sv-SE" sz="2400" dirty="0" smtClean="0"/>
              <a:t>tillämpar lönepolitiken och gör strategiska ställningstaganden kring förutsättningarna för lokal lönebildning, bland annat genom budgetbeslut </a:t>
            </a:r>
          </a:p>
          <a:p>
            <a:endParaRPr lang="sv-SE" sz="2400" dirty="0"/>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pic>
        <p:nvPicPr>
          <p:cNvPr id="2050" name="Picture 2" descr="https://s3.amazonaws.com/slideserve/thumb1/1_4392656.jpg">
            <a:hlinkClick r:id="rId3"/>
          </p:cNvPr>
          <p:cNvPicPr>
            <a:picLocks noChangeAspect="1" noChangeArrowheads="1"/>
          </p:cNvPicPr>
          <p:nvPr/>
        </p:nvPicPr>
        <p:blipFill>
          <a:blip r:embed="rId4"/>
          <a:srcRect/>
          <a:stretch>
            <a:fillRect/>
          </a:stretch>
        </p:blipFill>
        <p:spPr bwMode="auto">
          <a:xfrm>
            <a:off x="5736950" y="3632888"/>
            <a:ext cx="3048000" cy="2286001"/>
          </a:xfrm>
          <a:prstGeom prst="rect">
            <a:avLst/>
          </a:prstGeom>
          <a:noFill/>
        </p:spPr>
      </p:pic>
      <p:sp>
        <p:nvSpPr>
          <p:cNvPr id="9" name="Platshållare för innehåll 2"/>
          <p:cNvSpPr txBox="1">
            <a:spLocks/>
          </p:cNvSpPr>
          <p:nvPr/>
        </p:nvSpPr>
        <p:spPr>
          <a:xfrm>
            <a:off x="522000" y="4104385"/>
            <a:ext cx="5349563" cy="1445077"/>
          </a:xfrm>
          <a:prstGeom prst="rect">
            <a:avLst/>
          </a:prstGeom>
        </p:spPr>
        <p:txBody>
          <a:bodyPr vert="horz" lIns="0" tIns="0" rIns="0" bIns="0" rtlCol="0" anchor="t" anchorCtr="0">
            <a:noAutofit/>
          </a:bodyPr>
          <a:lstStyle/>
          <a:p>
            <a:pPr marL="180000" indent="-180000">
              <a:spcAft>
                <a:spcPts val="1500"/>
              </a:spcAft>
              <a:buFont typeface="Arial"/>
              <a:buChar char="•"/>
            </a:pPr>
            <a:endParaRPr lang="sv-SE" sz="2400" dirty="0" smtClean="0">
              <a:solidFill>
                <a:schemeClr val="tx1">
                  <a:lumMod val="50000"/>
                </a:schemeClr>
              </a:solidFill>
              <a:cs typeface="Arial"/>
            </a:endParaRPr>
          </a:p>
        </p:txBody>
      </p:sp>
      <p:sp>
        <p:nvSpPr>
          <p:cNvPr id="11" name="Platshållare för innehåll 2"/>
          <p:cNvSpPr txBox="1">
            <a:spLocks/>
          </p:cNvSpPr>
          <p:nvPr/>
        </p:nvSpPr>
        <p:spPr>
          <a:xfrm>
            <a:off x="500974" y="3502097"/>
            <a:ext cx="5235976" cy="2498931"/>
          </a:xfrm>
          <a:prstGeom prst="rect">
            <a:avLst/>
          </a:prstGeom>
        </p:spPr>
        <p:txBody>
          <a:bodyPr vert="horz" lIns="0" tIns="0" rIns="0" bIns="0" rtlCol="0" anchor="t" anchorCtr="0">
            <a:noAutofit/>
          </a:bodyPr>
          <a:lstStyle/>
          <a:p>
            <a:pPr marL="180000" indent="-180000">
              <a:spcAft>
                <a:spcPts val="1500"/>
              </a:spcAft>
              <a:buFont typeface="Arial"/>
              <a:buChar char="•"/>
            </a:pPr>
            <a:r>
              <a:rPr lang="sv-SE" sz="2400" b="1" dirty="0" smtClean="0">
                <a:solidFill>
                  <a:schemeClr val="tx1">
                    <a:lumMod val="60000"/>
                    <a:lumOff val="40000"/>
                  </a:schemeClr>
                </a:solidFill>
              </a:rPr>
              <a:t>Lönesättande chef </a:t>
            </a:r>
            <a:r>
              <a:rPr lang="sv-SE" sz="2400" dirty="0" smtClean="0">
                <a:solidFill>
                  <a:schemeClr val="tx1">
                    <a:lumMod val="60000"/>
                    <a:lumOff val="40000"/>
                  </a:schemeClr>
                </a:solidFill>
              </a:rPr>
              <a:t>ansvarar för den individuella lönesättningen för sina medarbetare, samt är delaktig i och bidrar till förvaltningens/ bolagets övergripande ställningstaganden i samband med den lokala lönebildningen </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Diskussion/fråga</a:t>
            </a:r>
            <a:endParaRPr lang="sv-SE" sz="3200"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15</a:t>
            </a:fld>
            <a:endParaRPr lang="sv-SE" dirty="0"/>
          </a:p>
        </p:txBody>
      </p:sp>
      <p:sp>
        <p:nvSpPr>
          <p:cNvPr id="7" name="Platshållare för text 6"/>
          <p:cNvSpPr>
            <a:spLocks noGrp="1"/>
          </p:cNvSpPr>
          <p:nvPr>
            <p:ph type="body" sz="quarter" idx="13"/>
          </p:nvPr>
        </p:nvSpPr>
        <p:spPr/>
        <p:txBody>
          <a:bodyPr/>
          <a:lstStyle/>
          <a:p>
            <a:r>
              <a:rPr lang="sv-SE" dirty="0" smtClean="0"/>
              <a:t>På vilket sätt kan nämnden/styrelsen ta sig an sitt övergripande ansvar för </a:t>
            </a:r>
            <a:r>
              <a:rPr lang="sv-SE" b="1" dirty="0" smtClean="0"/>
              <a:t>arbetsmiljö</a:t>
            </a:r>
            <a:r>
              <a:rPr lang="sv-SE" dirty="0" smtClean="0"/>
              <a:t> och </a:t>
            </a:r>
            <a:r>
              <a:rPr lang="sv-SE" b="1" dirty="0" smtClean="0"/>
              <a:t>lönebildning?</a:t>
            </a:r>
          </a:p>
          <a:p>
            <a:endParaRPr lang="sv-SE" dirty="0" smtClean="0"/>
          </a:p>
          <a:p>
            <a:endParaRPr lang="sv-SE" dirty="0" smtClean="0"/>
          </a:p>
          <a:p>
            <a:pPr lvl="1"/>
            <a:r>
              <a:rPr lang="sv-SE" dirty="0" smtClean="0"/>
              <a:t>Hur kommer frågorna om arbetsmiljö resp. lönebildning att påverka nämndens budgetbeslut?</a:t>
            </a:r>
          </a:p>
          <a:p>
            <a:endParaRPr lang="sv-SE" dirty="0" smtClean="0"/>
          </a:p>
          <a:p>
            <a:endParaRPr lang="sv-SE"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Stadens kompetenskriterier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16</a:t>
            </a:fld>
            <a:endParaRPr lang="sv-SE" dirty="0"/>
          </a:p>
        </p:txBody>
      </p:sp>
      <p:pic>
        <p:nvPicPr>
          <p:cNvPr id="1026" name="Picture 2"/>
          <p:cNvPicPr>
            <a:picLocks noChangeAspect="1" noChangeArrowheads="1"/>
          </p:cNvPicPr>
          <p:nvPr/>
        </p:nvPicPr>
        <p:blipFill>
          <a:blip r:embed="rId3"/>
          <a:srcRect/>
          <a:stretch>
            <a:fillRect/>
          </a:stretch>
        </p:blipFill>
        <p:spPr bwMode="auto">
          <a:xfrm>
            <a:off x="2133600" y="1516267"/>
            <a:ext cx="4547687" cy="4618133"/>
          </a:xfrm>
          <a:prstGeom prst="rect">
            <a:avLst/>
          </a:prstGeom>
          <a:noFill/>
          <a:ln w="9525">
            <a:noFill/>
            <a:miter lim="800000"/>
            <a:headEnd/>
            <a:tailEnd/>
          </a:ln>
        </p:spPr>
      </p:pic>
      <p:sp>
        <p:nvSpPr>
          <p:cNvPr id="5" name="Rektangel 4"/>
          <p:cNvSpPr/>
          <p:nvPr/>
        </p:nvSpPr>
        <p:spPr>
          <a:xfrm>
            <a:off x="0" y="25323"/>
            <a:ext cx="3316406" cy="300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rgbClr val="111111"/>
                </a:solidFill>
              </a:rPr>
              <a:t>Förvaltnings- och bolagschefer</a:t>
            </a:r>
            <a:endParaRPr lang="sv-SE" dirty="0">
              <a:solidFill>
                <a:srgbClr val="111111"/>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Stadens kompetenskriterier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17</a:t>
            </a:fld>
            <a:endParaRPr lang="sv-SE" dirty="0"/>
          </a:p>
        </p:txBody>
      </p:sp>
      <p:pic>
        <p:nvPicPr>
          <p:cNvPr id="2050" name="Picture 2"/>
          <p:cNvPicPr>
            <a:picLocks noChangeAspect="1" noChangeArrowheads="1"/>
          </p:cNvPicPr>
          <p:nvPr/>
        </p:nvPicPr>
        <p:blipFill>
          <a:blip r:embed="rId3"/>
          <a:srcRect/>
          <a:stretch>
            <a:fillRect/>
          </a:stretch>
        </p:blipFill>
        <p:spPr bwMode="auto">
          <a:xfrm>
            <a:off x="1" y="1632167"/>
            <a:ext cx="9144000" cy="4587657"/>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Stadens kompetenskriterier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18</a:t>
            </a:fld>
            <a:endParaRPr lang="sv-SE" dirty="0"/>
          </a:p>
        </p:txBody>
      </p:sp>
      <p:pic>
        <p:nvPicPr>
          <p:cNvPr id="3074" name="Picture 2"/>
          <p:cNvPicPr>
            <a:picLocks noChangeAspect="1" noChangeArrowheads="1"/>
          </p:cNvPicPr>
          <p:nvPr/>
        </p:nvPicPr>
        <p:blipFill>
          <a:blip r:embed="rId3"/>
          <a:srcRect/>
          <a:stretch>
            <a:fillRect/>
          </a:stretch>
        </p:blipFill>
        <p:spPr bwMode="auto">
          <a:xfrm>
            <a:off x="1" y="1636091"/>
            <a:ext cx="9143999" cy="4583733"/>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Stadens kompetenskriterier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19</a:t>
            </a:fld>
            <a:endParaRPr lang="sv-SE" dirty="0"/>
          </a:p>
        </p:txBody>
      </p:sp>
      <p:pic>
        <p:nvPicPr>
          <p:cNvPr id="4098" name="Picture 2"/>
          <p:cNvPicPr>
            <a:picLocks noChangeAspect="1" noChangeArrowheads="1"/>
          </p:cNvPicPr>
          <p:nvPr/>
        </p:nvPicPr>
        <p:blipFill>
          <a:blip r:embed="rId3"/>
          <a:srcRect/>
          <a:stretch>
            <a:fillRect/>
          </a:stretch>
        </p:blipFill>
        <p:spPr bwMode="auto">
          <a:xfrm>
            <a:off x="1" y="1648690"/>
            <a:ext cx="9144000" cy="4575898"/>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Grp="1" noChangeArrowheads="1"/>
          </p:cNvSpPr>
          <p:nvPr>
            <p:ph type="title"/>
          </p:nvPr>
        </p:nvSpPr>
        <p:spPr/>
        <p:txBody>
          <a:bodyPr/>
          <a:lstStyle/>
          <a:p>
            <a:pPr eaLnBrk="1" hangingPunct="1"/>
            <a:r>
              <a:rPr lang="sv-SE" dirty="0">
                <a:solidFill>
                  <a:srgbClr val="2C2C2C"/>
                </a:solidFill>
              </a:rPr>
              <a:t>Agenda</a:t>
            </a:r>
            <a:endParaRPr lang="en-US" dirty="0">
              <a:solidFill>
                <a:schemeClr val="bg1"/>
              </a:solidFill>
            </a:endParaRPr>
          </a:p>
        </p:txBody>
      </p:sp>
      <p:sp>
        <p:nvSpPr>
          <p:cNvPr id="4" name="Platshållare för bildnummer 2"/>
          <p:cNvSpPr>
            <a:spLocks noGrp="1"/>
          </p:cNvSpPr>
          <p:nvPr>
            <p:ph type="sldNum" sz="quarter" idx="14"/>
          </p:nvPr>
        </p:nvSpPr>
        <p:spPr/>
        <p:txBody>
          <a:bodyPr/>
          <a:lstStyle/>
          <a:p>
            <a:fld id="{CCB980A4-8073-2E47-BD49-CDC58DACAC28}" type="slidenum">
              <a:rPr lang="sv-SE">
                <a:solidFill>
                  <a:prstClr val="white"/>
                </a:solidFill>
              </a:rPr>
              <a:pPr/>
              <a:t>2</a:t>
            </a:fld>
            <a:endParaRPr lang="sv-SE" dirty="0">
              <a:solidFill>
                <a:prstClr val="white"/>
              </a:solidFill>
            </a:endParaRPr>
          </a:p>
        </p:txBody>
      </p:sp>
      <p:sp>
        <p:nvSpPr>
          <p:cNvPr id="3075" name="Platshållare för innehåll 10"/>
          <p:cNvSpPr>
            <a:spLocks noGrp="1"/>
          </p:cNvSpPr>
          <p:nvPr>
            <p:ph type="body" sz="quarter" idx="13"/>
          </p:nvPr>
        </p:nvSpPr>
        <p:spPr>
          <a:xfrm>
            <a:off x="522000" y="1437976"/>
            <a:ext cx="8228598" cy="4694400"/>
          </a:xfrm>
        </p:spPr>
        <p:txBody>
          <a:bodyPr/>
          <a:lstStyle/>
          <a:p>
            <a:r>
              <a:rPr lang="sv-SE" sz="2800" dirty="0"/>
              <a:t>Arbetsgivarrollen</a:t>
            </a:r>
          </a:p>
          <a:p>
            <a:pPr lvl="1"/>
            <a:r>
              <a:rPr lang="sv-SE" sz="2800" dirty="0" smtClean="0"/>
              <a:t>Stadens personalpolitik, ett hållbart ledarskap</a:t>
            </a:r>
          </a:p>
          <a:p>
            <a:pPr lvl="1"/>
            <a:r>
              <a:rPr lang="sv-SE" sz="2800" dirty="0" smtClean="0"/>
              <a:t>arbetsmiljöansvaret, samverkan och lönebildning</a:t>
            </a:r>
          </a:p>
          <a:p>
            <a:pPr lvl="1"/>
            <a:r>
              <a:rPr lang="sv-SE" sz="2800" dirty="0" smtClean="0"/>
              <a:t>förvaltnings- och bolagschefer</a:t>
            </a:r>
          </a:p>
          <a:p>
            <a:pPr marL="803275" lvl="3" indent="-361950" defTabSz="803275"/>
            <a:r>
              <a:rPr lang="sv-SE" sz="2000" dirty="0" smtClean="0"/>
              <a:t>rekryteringsprocessen</a:t>
            </a:r>
          </a:p>
          <a:p>
            <a:pPr marL="803275" lvl="3" indent="-361950">
              <a:tabLst>
                <a:tab pos="898525" algn="l"/>
              </a:tabLst>
            </a:pPr>
            <a:r>
              <a:rPr lang="sv-SE" sz="2000" dirty="0" smtClean="0"/>
              <a:t>bedömnings- och utvecklingssamtalet</a:t>
            </a:r>
          </a:p>
          <a:p>
            <a:pPr marL="803275" lvl="3" indent="-361950">
              <a:tabLst>
                <a:tab pos="898525" algn="l"/>
              </a:tabLst>
            </a:pPr>
            <a:r>
              <a:rPr lang="sv-SE" sz="2000" dirty="0" smtClean="0"/>
              <a:t>Kompetensutveckling/rörlighet</a:t>
            </a:r>
            <a:endParaRPr lang="sv-SE" sz="3200" dirty="0"/>
          </a:p>
          <a:p>
            <a:pPr>
              <a:buNone/>
            </a:pPr>
            <a:r>
              <a:rPr lang="sv-SE" sz="2800" dirty="0"/>
              <a:t>                 </a:t>
            </a:r>
          </a:p>
          <a:p>
            <a:pPr>
              <a:buNone/>
            </a:pPr>
            <a:endParaRPr lang="sv-SE" sz="2800" dirty="0"/>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Historik</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20</a:t>
            </a:fld>
            <a:endParaRPr lang="sv-SE" dirty="0"/>
          </a:p>
        </p:txBody>
      </p:sp>
      <p:sp>
        <p:nvSpPr>
          <p:cNvPr id="4" name="Platshållare för text 3"/>
          <p:cNvSpPr>
            <a:spLocks noGrp="1"/>
          </p:cNvSpPr>
          <p:nvPr>
            <p:ph type="body" sz="quarter" idx="13"/>
          </p:nvPr>
        </p:nvSpPr>
        <p:spPr/>
        <p:txBody>
          <a:bodyPr>
            <a:normAutofit/>
          </a:bodyPr>
          <a:lstStyle/>
          <a:p>
            <a:r>
              <a:rPr lang="sv-SE" dirty="0" smtClean="0"/>
              <a:t>1997-08-18 beslut i KS om riktlinjer för förvaltnings- och bolagschefer vid rekrytering och utveckling</a:t>
            </a:r>
          </a:p>
          <a:p>
            <a:r>
              <a:rPr lang="sv-SE" dirty="0" smtClean="0"/>
              <a:t>2004-03-17 beslut om revidering</a:t>
            </a:r>
          </a:p>
          <a:p>
            <a:r>
              <a:rPr lang="sv-SE" dirty="0" smtClean="0"/>
              <a:t>2013-12-04 beslut om revidering</a:t>
            </a:r>
          </a:p>
          <a:p>
            <a:pPr lvl="1"/>
            <a:r>
              <a:rPr lang="sv-SE" dirty="0" smtClean="0"/>
              <a:t>2014-09-24 KS, yttrande från PU</a:t>
            </a:r>
          </a:p>
          <a:p>
            <a:pPr lvl="1"/>
            <a:r>
              <a:rPr lang="sv-SE" dirty="0" smtClean="0"/>
              <a:t>2014-10-22 KS återremitterade ärendet till </a:t>
            </a:r>
            <a:r>
              <a:rPr lang="sv-SE" dirty="0" err="1" smtClean="0"/>
              <a:t>slk</a:t>
            </a:r>
            <a:r>
              <a:rPr lang="sv-SE" dirty="0" smtClean="0"/>
              <a:t> 2014-10-22, inarbeta ändringar</a:t>
            </a:r>
          </a:p>
          <a:p>
            <a:pPr lvl="1"/>
            <a:r>
              <a:rPr lang="sv-SE" dirty="0" smtClean="0"/>
              <a:t>2015-03-25 KS återremittera ärendet till </a:t>
            </a:r>
            <a:r>
              <a:rPr lang="sv-SE" dirty="0" err="1" smtClean="0"/>
              <a:t>slk</a:t>
            </a:r>
            <a:r>
              <a:rPr lang="sv-SE" dirty="0" smtClean="0"/>
              <a:t> för omarbetning.</a:t>
            </a:r>
          </a:p>
          <a:p>
            <a:pPr lvl="1"/>
            <a:r>
              <a:rPr lang="sv-SE" dirty="0" smtClean="0"/>
              <a:t>2015-06-10, beslut i KS</a:t>
            </a:r>
          </a:p>
          <a:p>
            <a:pPr lvl="1"/>
            <a:r>
              <a:rPr lang="sv-SE" dirty="0" smtClean="0"/>
              <a:t>2015-09-10, beslut i KF</a:t>
            </a:r>
          </a:p>
          <a:p>
            <a:endParaRPr lang="sv-SE" dirty="0"/>
          </a:p>
        </p:txBody>
      </p:sp>
      <p:sp>
        <p:nvSpPr>
          <p:cNvPr id="5" name="Rektangel 4"/>
          <p:cNvSpPr/>
          <p:nvPr/>
        </p:nvSpPr>
        <p:spPr>
          <a:xfrm>
            <a:off x="-1" y="25323"/>
            <a:ext cx="2715905" cy="300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rgbClr val="111111"/>
                </a:solidFill>
              </a:rPr>
              <a:t>Rekryteringsprocessen</a:t>
            </a:r>
            <a:endParaRPr lang="sv-SE" dirty="0">
              <a:solidFill>
                <a:srgbClr val="111111"/>
              </a:solidFill>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0" y="348106"/>
            <a:ext cx="6738950" cy="695069"/>
          </a:xfrm>
        </p:spPr>
        <p:txBody>
          <a:bodyPr/>
          <a:lstStyle/>
          <a:p>
            <a:r>
              <a:rPr lang="sv-SE" dirty="0" smtClean="0"/>
              <a:t>Utgångspunkter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21</a:t>
            </a:fld>
            <a:endParaRPr lang="sv-SE" dirty="0"/>
          </a:p>
        </p:txBody>
      </p:sp>
      <p:sp>
        <p:nvSpPr>
          <p:cNvPr id="4" name="Platshållare för text 3"/>
          <p:cNvSpPr>
            <a:spLocks noGrp="1"/>
          </p:cNvSpPr>
          <p:nvPr>
            <p:ph type="body" sz="quarter" idx="13"/>
          </p:nvPr>
        </p:nvSpPr>
        <p:spPr>
          <a:xfrm>
            <a:off x="522000" y="896418"/>
            <a:ext cx="8228598" cy="5225875"/>
          </a:xfrm>
        </p:spPr>
        <p:txBody>
          <a:bodyPr>
            <a:noAutofit/>
          </a:bodyPr>
          <a:lstStyle/>
          <a:p>
            <a:r>
              <a:rPr lang="sv-SE" sz="1800" dirty="0" smtClean="0"/>
              <a:t>Stadens</a:t>
            </a:r>
          </a:p>
          <a:p>
            <a:pPr lvl="1"/>
            <a:r>
              <a:rPr lang="sv-SE" sz="1800" dirty="0" smtClean="0"/>
              <a:t>Medarbetar- och arbetsmiljöpolicyn </a:t>
            </a:r>
          </a:p>
          <a:p>
            <a:pPr lvl="1"/>
            <a:r>
              <a:rPr lang="sv-SE" sz="1800" dirty="0" smtClean="0"/>
              <a:t>Kompetenskriterier</a:t>
            </a:r>
          </a:p>
          <a:p>
            <a:pPr lvl="1"/>
            <a:r>
              <a:rPr lang="sv-SE" sz="1800" dirty="0" smtClean="0"/>
              <a:t>Värdegrund med öppenhet, etik och moral</a:t>
            </a:r>
          </a:p>
          <a:p>
            <a:r>
              <a:rPr lang="sv-SE" sz="1800" dirty="0" smtClean="0"/>
              <a:t>Kompetens inom MR/Jämställdhet</a:t>
            </a:r>
          </a:p>
          <a:p>
            <a:r>
              <a:rPr lang="sv-SE" sz="1800" dirty="0" smtClean="0"/>
              <a:t>Att stå till kommunledningens förfogande</a:t>
            </a:r>
          </a:p>
          <a:p>
            <a:r>
              <a:rPr lang="sv-SE" sz="1800" dirty="0" smtClean="0"/>
              <a:t>Mer flexibilitet – ökad rörlighet, vitalisering och bredd, chefsväxling</a:t>
            </a:r>
          </a:p>
          <a:p>
            <a:pPr lvl="1"/>
            <a:r>
              <a:rPr lang="sv-SE" sz="1800" dirty="0" smtClean="0"/>
              <a:t>En stad/organisation. Högre krav på arbete över gränserna i staden</a:t>
            </a:r>
          </a:p>
          <a:p>
            <a:pPr lvl="1"/>
            <a:r>
              <a:rPr lang="sv-SE" sz="1800" dirty="0" smtClean="0"/>
              <a:t>Större utvecklingsmöjlighet för både verksamhet och individ</a:t>
            </a:r>
          </a:p>
          <a:p>
            <a:pPr lvl="1"/>
            <a:r>
              <a:rPr lang="sv-SE" sz="1800" dirty="0" smtClean="0"/>
              <a:t>Systematisk chefsväxling med hållbara former</a:t>
            </a:r>
          </a:p>
          <a:p>
            <a:pPr lvl="1"/>
            <a:r>
              <a:rPr lang="sv-SE" sz="1800" dirty="0" smtClean="0"/>
              <a:t>Systematisk utveckling/utvärdering för att matcha rätt kompetens med uppdrag, krav på egen kompetensutveckling</a:t>
            </a:r>
            <a:endParaRPr lang="sv-SE" sz="1200" dirty="0" smtClean="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0" y="379450"/>
            <a:ext cx="6738950" cy="695069"/>
          </a:xfrm>
        </p:spPr>
        <p:txBody>
          <a:bodyPr/>
          <a:lstStyle/>
          <a:p>
            <a:r>
              <a:rPr lang="sv-SE" dirty="0" smtClean="0"/>
              <a:t>Anställningsavtalet</a:t>
            </a:r>
            <a:endParaRPr lang="sv-SE" b="0"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22</a:t>
            </a:fld>
            <a:endParaRPr lang="sv-SE" dirty="0"/>
          </a:p>
        </p:txBody>
      </p:sp>
      <p:sp>
        <p:nvSpPr>
          <p:cNvPr id="4" name="Platshållare för text 3"/>
          <p:cNvSpPr>
            <a:spLocks noGrp="1"/>
          </p:cNvSpPr>
          <p:nvPr>
            <p:ph type="body" sz="quarter" idx="13"/>
          </p:nvPr>
        </p:nvSpPr>
        <p:spPr>
          <a:xfrm>
            <a:off x="521999" y="1170770"/>
            <a:ext cx="6103389" cy="5098279"/>
          </a:xfrm>
        </p:spPr>
        <p:txBody>
          <a:bodyPr>
            <a:normAutofit fontScale="92500" lnSpcReduction="20000"/>
          </a:bodyPr>
          <a:lstStyle/>
          <a:p>
            <a:r>
              <a:rPr lang="sv-SE" dirty="0" smtClean="0"/>
              <a:t>Regleras i särskilt kontrakt, särskild förtroendeställning</a:t>
            </a:r>
          </a:p>
          <a:p>
            <a:pPr>
              <a:buFont typeface="Arial" pitchFamily="34" charset="0"/>
              <a:buChar char="•"/>
            </a:pPr>
            <a:r>
              <a:rPr lang="sv-SE" dirty="0" smtClean="0"/>
              <a:t> Lagen om anställningsskydd (LAS) tillämpas inte</a:t>
            </a:r>
          </a:p>
          <a:p>
            <a:pPr>
              <a:buFont typeface="Arial" pitchFamily="34" charset="0"/>
              <a:buChar char="•"/>
            </a:pPr>
            <a:r>
              <a:rPr lang="sv-SE" dirty="0" smtClean="0"/>
              <a:t> Arbetsgivaren har en självständig möjlighet att säga upp  utan angiven grund</a:t>
            </a:r>
          </a:p>
          <a:p>
            <a:pPr>
              <a:buFont typeface="Arial" pitchFamily="34" charset="0"/>
              <a:buChar char="•"/>
            </a:pPr>
            <a:r>
              <a:rPr lang="sv-SE" dirty="0" smtClean="0"/>
              <a:t> Arbetsgivaren har ensidig förflyttningsrätt till annat uppdrag som förvaltnings- eller bolagschef</a:t>
            </a:r>
          </a:p>
          <a:p>
            <a:pPr>
              <a:buFont typeface="Arial" pitchFamily="34" charset="0"/>
              <a:buChar char="•"/>
            </a:pPr>
            <a:r>
              <a:rPr lang="sv-SE" dirty="0" smtClean="0"/>
              <a:t> Anställningskontrakt på 6 år med möjlighet till förlängning</a:t>
            </a:r>
          </a:p>
          <a:p>
            <a:pPr>
              <a:buFont typeface="Arial" pitchFamily="34" charset="0"/>
              <a:buChar char="•"/>
            </a:pPr>
            <a:r>
              <a:rPr lang="sv-SE" dirty="0" smtClean="0"/>
              <a:t> Ömsesidig uppsägningstid, 1 månad</a:t>
            </a:r>
          </a:p>
          <a:p>
            <a:pPr>
              <a:buFont typeface="Arial" pitchFamily="34" charset="0"/>
              <a:buChar char="•"/>
            </a:pPr>
            <a:r>
              <a:rPr lang="sv-SE" dirty="0" smtClean="0"/>
              <a:t> Vid uppsägning från arbetsgivaren utgår avgångsvederlag som engångsbelopp</a:t>
            </a:r>
          </a:p>
          <a:p>
            <a:pPr lvl="1">
              <a:buFont typeface="Arial" pitchFamily="34" charset="0"/>
              <a:buChar char="•"/>
            </a:pPr>
            <a:r>
              <a:rPr lang="sv-SE" dirty="0" smtClean="0"/>
              <a:t> &lt; 6 års anställning, 6 mån</a:t>
            </a:r>
          </a:p>
          <a:p>
            <a:pPr lvl="1">
              <a:buFont typeface="Arial" pitchFamily="34" charset="0"/>
              <a:buChar char="•"/>
            </a:pPr>
            <a:r>
              <a:rPr lang="sv-SE" dirty="0" smtClean="0"/>
              <a:t> &gt; 6 års anställning, 12 mån</a:t>
            </a:r>
          </a:p>
          <a:p>
            <a:endParaRPr lang="sv-SE" dirty="0" smtClean="0"/>
          </a:p>
          <a:p>
            <a:endParaRPr lang="sv-SE" dirty="0"/>
          </a:p>
        </p:txBody>
      </p:sp>
      <p:grpSp>
        <p:nvGrpSpPr>
          <p:cNvPr id="10" name="Grupp 9"/>
          <p:cNvGrpSpPr/>
          <p:nvPr/>
        </p:nvGrpSpPr>
        <p:grpSpPr>
          <a:xfrm>
            <a:off x="6376268" y="2781247"/>
            <a:ext cx="2560261" cy="2684816"/>
            <a:chOff x="6376268" y="2011231"/>
            <a:chExt cx="2560261" cy="2684816"/>
          </a:xfrm>
        </p:grpSpPr>
        <p:pic>
          <p:nvPicPr>
            <p:cNvPr id="37890" name="Picture 2" descr="http://cdn.xl.thumbs.canstockphoto.se/canstock12812781.jpg">
              <a:hlinkClick r:id="rId3"/>
            </p:cNvPr>
            <p:cNvPicPr>
              <a:picLocks noChangeAspect="1" noChangeArrowheads="1"/>
            </p:cNvPicPr>
            <p:nvPr/>
          </p:nvPicPr>
          <p:blipFill>
            <a:blip r:embed="rId4"/>
            <a:srcRect/>
            <a:stretch>
              <a:fillRect/>
            </a:stretch>
          </p:blipFill>
          <p:spPr bwMode="auto">
            <a:xfrm rot="580728">
              <a:off x="6376268" y="2011231"/>
              <a:ext cx="2560261" cy="2684816"/>
            </a:xfrm>
            <a:prstGeom prst="rect">
              <a:avLst/>
            </a:prstGeom>
            <a:noFill/>
          </p:spPr>
        </p:pic>
        <p:sp>
          <p:nvSpPr>
            <p:cNvPr id="9" name="Rektangel 8"/>
            <p:cNvSpPr/>
            <p:nvPr/>
          </p:nvSpPr>
          <p:spPr>
            <a:xfrm rot="372411">
              <a:off x="6503796" y="4471733"/>
              <a:ext cx="1698689" cy="2173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Rekryteringsprocess - förvaltnings- och bolagschefer</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23</a:t>
            </a:fld>
            <a:endParaRPr lang="sv-SE" dirty="0"/>
          </a:p>
        </p:txBody>
      </p:sp>
      <p:sp>
        <p:nvSpPr>
          <p:cNvPr id="7" name="Platshållare för text 6"/>
          <p:cNvSpPr>
            <a:spLocks noGrp="1"/>
          </p:cNvSpPr>
          <p:nvPr>
            <p:ph type="body" sz="quarter" idx="13"/>
          </p:nvPr>
        </p:nvSpPr>
        <p:spPr>
          <a:xfrm>
            <a:off x="363794" y="1440000"/>
            <a:ext cx="8386804" cy="4694400"/>
          </a:xfrm>
        </p:spPr>
        <p:txBody>
          <a:bodyPr/>
          <a:lstStyle/>
          <a:p>
            <a:endParaRPr lang="sv-SE" dirty="0"/>
          </a:p>
        </p:txBody>
      </p:sp>
      <p:graphicFrame>
        <p:nvGraphicFramePr>
          <p:cNvPr id="5" name="Diagram 4"/>
          <p:cNvGraphicFramePr/>
          <p:nvPr/>
        </p:nvGraphicFramePr>
        <p:xfrm>
          <a:off x="380256" y="1170771"/>
          <a:ext cx="8495728" cy="4963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1"/>
          </p:nvPr>
        </p:nvSpPr>
        <p:spPr/>
        <p:txBody>
          <a:bodyPr/>
          <a:lstStyle/>
          <a:p>
            <a:fld id="{CCB980A4-8073-2E47-BD49-CDC58DACAC28}" type="slidenum">
              <a:rPr lang="sv-SE" smtClean="0"/>
              <a:pPr/>
              <a:t>24</a:t>
            </a:fld>
            <a:endParaRPr lang="sv-SE" dirty="0"/>
          </a:p>
        </p:txBody>
      </p:sp>
      <p:sp>
        <p:nvSpPr>
          <p:cNvPr id="7" name="Platshållare för text 6"/>
          <p:cNvSpPr>
            <a:spLocks noGrp="1"/>
          </p:cNvSpPr>
          <p:nvPr>
            <p:ph type="body" sz="quarter" idx="13"/>
          </p:nvPr>
        </p:nvSpPr>
        <p:spPr>
          <a:xfrm>
            <a:off x="522000" y="1809135"/>
            <a:ext cx="8228598" cy="4325265"/>
          </a:xfrm>
        </p:spPr>
        <p:txBody>
          <a:bodyPr>
            <a:normAutofit fontScale="85000" lnSpcReduction="10000"/>
          </a:bodyPr>
          <a:lstStyle/>
          <a:p>
            <a:r>
              <a:rPr lang="sv-SE" dirty="0" smtClean="0"/>
              <a:t>Stadsdirektören kontaktas av nämnd/styrelse om uppkommet rekryteringsbehov.</a:t>
            </a:r>
          </a:p>
          <a:p>
            <a:r>
              <a:rPr lang="sv-SE" dirty="0" smtClean="0"/>
              <a:t>Stadsdirektören informerar kommunstyrelsen och personalutskottets presidium. Frågan om intern rörlighet samt presidiernas medverkan i processen lyfts. </a:t>
            </a:r>
          </a:p>
          <a:p>
            <a:pPr lvl="1"/>
            <a:r>
              <a:rPr lang="sv-SE" dirty="0" smtClean="0"/>
              <a:t>Rekryteringsbehov aktualiseras av berört presidium genom kontakt med stadsdirektören.</a:t>
            </a:r>
          </a:p>
          <a:p>
            <a:pPr lvl="1"/>
            <a:r>
              <a:rPr lang="sv-SE" dirty="0" smtClean="0"/>
              <a:t>Nämnden/styrelsen i samråd med stadsdirektören tar ställning till </a:t>
            </a:r>
            <a:r>
              <a:rPr lang="sv-SE" dirty="0" err="1" smtClean="0"/>
              <a:t>stadenövergripande</a:t>
            </a:r>
            <a:r>
              <a:rPr lang="sv-SE" dirty="0" smtClean="0"/>
              <a:t> behov av intern rörlighet och att matcha rätt kompetens med uppdrag.</a:t>
            </a:r>
          </a:p>
          <a:p>
            <a:pPr lvl="1"/>
            <a:r>
              <a:rPr lang="sv-SE" dirty="0" smtClean="0"/>
              <a:t>Startmöte initieras av HR-direktören med berörd nämnds/styrelses presidium.</a:t>
            </a:r>
          </a:p>
          <a:p>
            <a:pPr lvl="1"/>
            <a:r>
              <a:rPr lang="sv-SE" dirty="0" smtClean="0"/>
              <a:t>Startmötet behandlar process- och tidplanering, uppdragsbeskrivning, kravprofil samt behov av eventuellt konsultstöd.</a:t>
            </a:r>
          </a:p>
          <a:p>
            <a:pPr lvl="1"/>
            <a:endParaRPr lang="sv-SE" dirty="0"/>
          </a:p>
        </p:txBody>
      </p:sp>
      <p:sp>
        <p:nvSpPr>
          <p:cNvPr id="6" name="Rubrik 5"/>
          <p:cNvSpPr>
            <a:spLocks noGrp="1"/>
          </p:cNvSpPr>
          <p:nvPr>
            <p:ph type="title"/>
          </p:nvPr>
        </p:nvSpPr>
        <p:spPr>
          <a:xfrm>
            <a:off x="1680946" y="455250"/>
            <a:ext cx="5432524" cy="695069"/>
          </a:xfrm>
        </p:spPr>
        <p:txBody>
          <a:bodyPr/>
          <a:lstStyle/>
          <a:p>
            <a:r>
              <a:rPr lang="sv-SE" dirty="0" smtClean="0"/>
              <a:t> Rekryteringsbeslut, steg 1</a:t>
            </a:r>
            <a:endParaRPr lang="sv-SE" dirty="0"/>
          </a:p>
        </p:txBody>
      </p:sp>
      <p:grpSp>
        <p:nvGrpSpPr>
          <p:cNvPr id="2" name="Grupp 12"/>
          <p:cNvGrpSpPr/>
          <p:nvPr/>
        </p:nvGrpSpPr>
        <p:grpSpPr>
          <a:xfrm>
            <a:off x="86393" y="85533"/>
            <a:ext cx="1683041" cy="1517058"/>
            <a:chOff x="3730479" y="2670471"/>
            <a:chExt cx="1683041" cy="1517058"/>
          </a:xfrm>
        </p:grpSpPr>
        <p:grpSp>
          <p:nvGrpSpPr>
            <p:cNvPr id="4" name="Grupp 4"/>
            <p:cNvGrpSpPr/>
            <p:nvPr/>
          </p:nvGrpSpPr>
          <p:grpSpPr>
            <a:xfrm>
              <a:off x="3730479" y="2670471"/>
              <a:ext cx="1514737" cy="1249341"/>
              <a:chOff x="4986" y="1857143"/>
              <a:chExt cx="1514737" cy="1249341"/>
            </a:xfrm>
          </p:grpSpPr>
          <p:sp>
            <p:nvSpPr>
              <p:cNvPr id="11" name="Rektangel med rundade hörn 10"/>
              <p:cNvSpPr/>
              <p:nvPr/>
            </p:nvSpPr>
            <p:spPr>
              <a:xfrm>
                <a:off x="4986" y="1857143"/>
                <a:ext cx="1514737" cy="1249341"/>
              </a:xfrm>
              <a:prstGeom prst="roundRect">
                <a:avLst>
                  <a:gd name="adj" fmla="val 10000"/>
                </a:avLst>
              </a:prstGeom>
              <a:ln>
                <a:solidFill>
                  <a:schemeClr val="accent2">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ktangel 11"/>
              <p:cNvSpPr/>
              <p:nvPr/>
            </p:nvSpPr>
            <p:spPr>
              <a:xfrm>
                <a:off x="33737" y="1885894"/>
                <a:ext cx="1457235" cy="924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t" anchorCtr="0">
                <a:noAutofit/>
              </a:bodyPr>
              <a:lstStyle/>
              <a:p>
                <a:pPr lvl="0">
                  <a:buFont typeface="Arial" pitchFamily="34" charset="0"/>
                  <a:buChar char="•"/>
                </a:pPr>
                <a:r>
                  <a:rPr lang="sv-SE" sz="1000" dirty="0" smtClean="0"/>
                  <a:t>Rekryteringsbehov uppstår</a:t>
                </a:r>
              </a:p>
              <a:p>
                <a:pPr lvl="0">
                  <a:buFont typeface="Arial" pitchFamily="34" charset="0"/>
                  <a:buChar char="•"/>
                </a:pPr>
                <a:r>
                  <a:rPr lang="sv-SE" sz="1000" dirty="0" smtClean="0"/>
                  <a:t>Startmöte</a:t>
                </a:r>
              </a:p>
              <a:p>
                <a:pPr lvl="0">
                  <a:buFont typeface="Arial" pitchFamily="34" charset="0"/>
                  <a:buChar char="•"/>
                </a:pPr>
                <a:r>
                  <a:rPr lang="sv-SE" sz="1000" dirty="0" smtClean="0"/>
                  <a:t>Prövning intern/extern</a:t>
                </a:r>
              </a:p>
              <a:p>
                <a:pPr lvl="0">
                  <a:buFont typeface="Arial" pitchFamily="34" charset="0"/>
                  <a:buChar char="•"/>
                </a:pPr>
                <a:r>
                  <a:rPr lang="sv-SE" sz="1000" dirty="0" smtClean="0"/>
                  <a:t>Tidplan</a:t>
                </a:r>
              </a:p>
            </p:txBody>
          </p:sp>
        </p:grpSp>
        <p:grpSp>
          <p:nvGrpSpPr>
            <p:cNvPr id="5" name="Grupp 7"/>
            <p:cNvGrpSpPr/>
            <p:nvPr/>
          </p:nvGrpSpPr>
          <p:grpSpPr>
            <a:xfrm>
              <a:off x="4067087" y="3652097"/>
              <a:ext cx="1346433" cy="535432"/>
              <a:chOff x="341594" y="2838769"/>
              <a:chExt cx="1346433" cy="535432"/>
            </a:xfrm>
          </p:grpSpPr>
          <p:sp>
            <p:nvSpPr>
              <p:cNvPr id="9" name="Rektangel med rundade hörn 8"/>
              <p:cNvSpPr/>
              <p:nvPr/>
            </p:nvSpPr>
            <p:spPr>
              <a:xfrm>
                <a:off x="341594" y="2838769"/>
                <a:ext cx="1346433" cy="535432"/>
              </a:xfrm>
              <a:prstGeom prst="roundRect">
                <a:avLst>
                  <a:gd name="adj" fmla="val 1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ktangel 9"/>
              <p:cNvSpPr/>
              <p:nvPr/>
            </p:nvSpPr>
            <p:spPr>
              <a:xfrm>
                <a:off x="357276" y="2854451"/>
                <a:ext cx="1315069" cy="50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sv-SE" sz="1200" b="1" kern="1200" dirty="0" err="1" smtClean="0"/>
                  <a:t>Rekryterings-beslut</a:t>
                </a:r>
                <a:endParaRPr lang="sv-SE" sz="1100" b="1" kern="1200" dirty="0"/>
              </a:p>
            </p:txBody>
          </p:sp>
        </p:grpSp>
      </p:gr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1698" y="475702"/>
            <a:ext cx="5499252" cy="695069"/>
          </a:xfrm>
        </p:spPr>
        <p:txBody>
          <a:bodyPr/>
          <a:lstStyle/>
          <a:p>
            <a:r>
              <a:rPr lang="sv-SE" dirty="0" smtClean="0"/>
              <a:t>Uppdragsbeskrivning, steg 2</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25</a:t>
            </a:fld>
            <a:endParaRPr lang="sv-SE" dirty="0"/>
          </a:p>
        </p:txBody>
      </p:sp>
      <p:sp>
        <p:nvSpPr>
          <p:cNvPr id="4" name="Platshållare för text 3"/>
          <p:cNvSpPr>
            <a:spLocks noGrp="1"/>
          </p:cNvSpPr>
          <p:nvPr>
            <p:ph type="body" sz="quarter" idx="13"/>
          </p:nvPr>
        </p:nvSpPr>
        <p:spPr>
          <a:xfrm>
            <a:off x="522000" y="1740309"/>
            <a:ext cx="8228598" cy="4394089"/>
          </a:xfrm>
        </p:spPr>
        <p:txBody>
          <a:bodyPr>
            <a:normAutofit fontScale="85000" lnSpcReduction="10000"/>
          </a:bodyPr>
          <a:lstStyle/>
          <a:p>
            <a:pPr lvl="0"/>
            <a:r>
              <a:rPr lang="sv-SE" b="1" dirty="0" smtClean="0"/>
              <a:t>Uppdragsformulering </a:t>
            </a:r>
            <a:r>
              <a:rPr lang="sv-SE" dirty="0" smtClean="0"/>
              <a:t>är central och innehåller beskrivning av den politiska ambitionen för aktuell verksamhet och också en analys av de krav, mål och resultat som är förknippade med uppdraget. Väsentligt är att det framgår tydligt vad förvaltnings- och bolagschefen skall uppnå i förvaltningen/bolaget på längre sikt. I uppdragsbeskrivningen ingår arbetsgivarerbjudandet.</a:t>
            </a:r>
            <a:endParaRPr lang="sv-SE" b="1" dirty="0" smtClean="0"/>
          </a:p>
          <a:p>
            <a:pPr lvl="0"/>
            <a:r>
              <a:rPr lang="sv-SE" b="1" dirty="0" smtClean="0"/>
              <a:t>Kravprofilen</a:t>
            </a:r>
            <a:r>
              <a:rPr lang="sv-SE" dirty="0" smtClean="0"/>
              <a:t> utformas med stöd från mall. Ordföranden med berört presidium tar i samråd med stadsdirektören in synpunkter från kommunstyrelsens och personalutskottets presidium. Berörd ledningsgrupp och fackliga organisationer ges möjlighet att medverka.</a:t>
            </a:r>
          </a:p>
          <a:p>
            <a:pPr lvl="0"/>
            <a:r>
              <a:rPr lang="sv-SE" b="1" dirty="0" smtClean="0"/>
              <a:t>Annonsering</a:t>
            </a:r>
            <a:r>
              <a:rPr lang="sv-SE" dirty="0" smtClean="0"/>
              <a:t> sker både internt och externt. Annons skickas för kännedom till kommunstyrelsens och personalutskottets presidium.</a:t>
            </a:r>
          </a:p>
          <a:p>
            <a:pPr lvl="0"/>
            <a:r>
              <a:rPr lang="sv-SE" b="1" dirty="0" err="1" smtClean="0"/>
              <a:t>Search/konsultstöd</a:t>
            </a:r>
            <a:r>
              <a:rPr lang="sv-SE" dirty="0" smtClean="0"/>
              <a:t> sker av upphandlad konsult enligt stadens Policy och riktlinjer för upphandling och inköp inom Göteborgs Stad. Konsulten utför stöd enligt beskrivning i processen och följer den uppdragsbeskrivning som gäller för den aktuella rekryteringen.</a:t>
            </a:r>
          </a:p>
          <a:p>
            <a:endParaRPr lang="sv-SE" dirty="0"/>
          </a:p>
        </p:txBody>
      </p:sp>
      <p:grpSp>
        <p:nvGrpSpPr>
          <p:cNvPr id="5" name="Grupp 10"/>
          <p:cNvGrpSpPr/>
          <p:nvPr/>
        </p:nvGrpSpPr>
        <p:grpSpPr>
          <a:xfrm>
            <a:off x="78656" y="78656"/>
            <a:ext cx="1683041" cy="1517057"/>
            <a:chOff x="3730479" y="2670471"/>
            <a:chExt cx="1683041" cy="1517057"/>
          </a:xfrm>
        </p:grpSpPr>
        <p:grpSp>
          <p:nvGrpSpPr>
            <p:cNvPr id="6" name="Grupp 4"/>
            <p:cNvGrpSpPr/>
            <p:nvPr/>
          </p:nvGrpSpPr>
          <p:grpSpPr>
            <a:xfrm>
              <a:off x="3730479" y="2938187"/>
              <a:ext cx="1514737" cy="1249341"/>
              <a:chOff x="1875646" y="1857143"/>
              <a:chExt cx="1514737" cy="1249341"/>
            </a:xfrm>
          </p:grpSpPr>
          <p:sp>
            <p:nvSpPr>
              <p:cNvPr id="9" name="Rektangel med rundade hörn 8"/>
              <p:cNvSpPr/>
              <p:nvPr/>
            </p:nvSpPr>
            <p:spPr>
              <a:xfrm>
                <a:off x="1875646" y="1857143"/>
                <a:ext cx="1514737" cy="1249341"/>
              </a:xfrm>
              <a:prstGeom prst="roundRect">
                <a:avLst>
                  <a:gd name="adj" fmla="val 10000"/>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ktangel 9"/>
              <p:cNvSpPr/>
              <p:nvPr/>
            </p:nvSpPr>
            <p:spPr>
              <a:xfrm>
                <a:off x="1904397" y="2153610"/>
                <a:ext cx="1457235" cy="924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t" anchorCtr="0">
                <a:noAutofit/>
              </a:bodyPr>
              <a:lstStyle/>
              <a:p>
                <a:pPr defTabSz="914400">
                  <a:buFont typeface="Arial" pitchFamily="34" charset="0"/>
                  <a:buChar char="•"/>
                  <a:defRPr/>
                </a:pPr>
                <a:r>
                  <a:rPr lang="sv-SE" sz="1000" dirty="0" smtClean="0"/>
                  <a:t>Uppdragsformulering</a:t>
                </a:r>
              </a:p>
              <a:p>
                <a:pPr lvl="0" defTabSz="914400">
                  <a:buFont typeface="Arial" pitchFamily="34" charset="0"/>
                  <a:buChar char="•"/>
                  <a:defRPr/>
                </a:pPr>
                <a:r>
                  <a:rPr lang="sv-SE" sz="1000" dirty="0" smtClean="0"/>
                  <a:t>Kravprofil</a:t>
                </a:r>
              </a:p>
              <a:p>
                <a:pPr defTabSz="914400">
                  <a:buFont typeface="Arial" pitchFamily="34" charset="0"/>
                  <a:buChar char="•"/>
                  <a:defRPr/>
                </a:pPr>
                <a:r>
                  <a:rPr lang="sv-SE" sz="1000" dirty="0" smtClean="0"/>
                  <a:t>Annonsering</a:t>
                </a:r>
              </a:p>
              <a:p>
                <a:pPr defTabSz="914400">
                  <a:buFont typeface="Arial" pitchFamily="34" charset="0"/>
                  <a:buChar char="•"/>
                  <a:defRPr/>
                </a:pPr>
                <a:r>
                  <a:rPr lang="sv-SE" sz="1000" dirty="0" err="1" smtClean="0"/>
                  <a:t>Search/konsultstöd</a:t>
                </a:r>
                <a:endParaRPr lang="sv-SE" sz="1000" dirty="0" smtClean="0"/>
              </a:p>
              <a:p>
                <a:pPr lvl="0" defTabSz="914400">
                  <a:buFont typeface="Arial" pitchFamily="34" charset="0"/>
                  <a:buChar char="•"/>
                  <a:defRPr/>
                </a:pPr>
                <a:endParaRPr lang="sv-SE" sz="1000" dirty="0"/>
              </a:p>
            </p:txBody>
          </p:sp>
        </p:grpSp>
        <p:grpSp>
          <p:nvGrpSpPr>
            <p:cNvPr id="11" name="Grupp 5"/>
            <p:cNvGrpSpPr/>
            <p:nvPr/>
          </p:nvGrpSpPr>
          <p:grpSpPr>
            <a:xfrm>
              <a:off x="4067087" y="2670471"/>
              <a:ext cx="1346433" cy="535432"/>
              <a:chOff x="2212254" y="1589427"/>
              <a:chExt cx="1346433" cy="535432"/>
            </a:xfrm>
          </p:grpSpPr>
          <p:sp>
            <p:nvSpPr>
              <p:cNvPr id="7" name="Rektangel med rundade hörn 6"/>
              <p:cNvSpPr/>
              <p:nvPr/>
            </p:nvSpPr>
            <p:spPr>
              <a:xfrm>
                <a:off x="2212254" y="1589427"/>
                <a:ext cx="1346433" cy="535432"/>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ktangel 7"/>
              <p:cNvSpPr/>
              <p:nvPr/>
            </p:nvSpPr>
            <p:spPr>
              <a:xfrm>
                <a:off x="2227936" y="1605109"/>
                <a:ext cx="1315069" cy="50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sv-SE" sz="1200" b="1" kern="1200" dirty="0" err="1" smtClean="0"/>
                  <a:t>Uppdrags-beskrivning</a:t>
                </a:r>
                <a:endParaRPr lang="sv-SE" sz="900" b="1" kern="1200" dirty="0"/>
              </a:p>
            </p:txBody>
          </p:sp>
        </p:grpSp>
      </p:gr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Diskussion/fråga</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26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sz="2400" b="1" dirty="0" smtClean="0"/>
              <a:t>Hur påverkar VD:s/direktörens ledarskap organisationens effektivitet och måluppfyllelse?</a:t>
            </a:r>
          </a:p>
          <a:p>
            <a:pPr lvl="1"/>
            <a:endParaRPr lang="sv-SE" sz="2400" b="1" dirty="0" smtClean="0"/>
          </a:p>
          <a:p>
            <a:pPr lvl="1"/>
            <a:r>
              <a:rPr lang="sv-SE" sz="2400" b="1" dirty="0" smtClean="0"/>
              <a:t>Hur ska det avspeglas i kravprofilen?</a:t>
            </a:r>
          </a:p>
          <a:p>
            <a:endParaRPr lang="sv-SE"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6786" y="475702"/>
            <a:ext cx="5314163" cy="695069"/>
          </a:xfrm>
        </p:spPr>
        <p:txBody>
          <a:bodyPr/>
          <a:lstStyle/>
          <a:p>
            <a:r>
              <a:rPr lang="sv-SE" dirty="0" smtClean="0"/>
              <a:t>Urval, steg 3</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27</a:t>
            </a:fld>
            <a:endParaRPr lang="sv-SE" dirty="0"/>
          </a:p>
        </p:txBody>
      </p:sp>
      <p:sp>
        <p:nvSpPr>
          <p:cNvPr id="4" name="Platshållare för text 3"/>
          <p:cNvSpPr>
            <a:spLocks noGrp="1"/>
          </p:cNvSpPr>
          <p:nvPr>
            <p:ph type="body" sz="quarter" idx="13"/>
          </p:nvPr>
        </p:nvSpPr>
        <p:spPr>
          <a:xfrm>
            <a:off x="522000" y="1730476"/>
            <a:ext cx="8228598" cy="4403923"/>
          </a:xfrm>
        </p:spPr>
        <p:txBody>
          <a:bodyPr>
            <a:normAutofit fontScale="85000" lnSpcReduction="20000"/>
          </a:bodyPr>
          <a:lstStyle/>
          <a:p>
            <a:r>
              <a:rPr lang="sv-SE" dirty="0" smtClean="0"/>
              <a:t>Berört presidium informeras om de kandidater som sökt eller visat intresse via </a:t>
            </a:r>
            <a:r>
              <a:rPr lang="sv-SE" dirty="0" err="1" smtClean="0"/>
              <a:t>konsutlstöd</a:t>
            </a:r>
            <a:r>
              <a:rPr lang="sv-SE" dirty="0" smtClean="0"/>
              <a:t> och som motsvarar upprättad kravprofilen</a:t>
            </a:r>
          </a:p>
          <a:p>
            <a:r>
              <a:rPr lang="sv-SE" dirty="0" smtClean="0"/>
              <a:t>Berört presidium erhåller förslag på kandidater som går vidare i processen. Fackliga organisationer informeras, max 5 kandidater.</a:t>
            </a:r>
          </a:p>
          <a:p>
            <a:r>
              <a:rPr lang="sv-SE" dirty="0" smtClean="0"/>
              <a:t>De utvalda kandidaterna genomgår inledande test och intervju. </a:t>
            </a:r>
          </a:p>
          <a:p>
            <a:r>
              <a:rPr lang="sv-SE" dirty="0" smtClean="0"/>
              <a:t>Berört presidium genomför intervju och gör urval, max 3</a:t>
            </a:r>
          </a:p>
          <a:p>
            <a:r>
              <a:rPr lang="sv-SE" dirty="0" smtClean="0"/>
              <a:t>Kommunstyrelsens och personalutskottets presidium genomför intervju med utvalda kandidater, max 3 kandidater (samråd).</a:t>
            </a:r>
          </a:p>
          <a:p>
            <a:r>
              <a:rPr lang="sv-SE" dirty="0" smtClean="0"/>
              <a:t>AC, djupintervju och referenstagning</a:t>
            </a:r>
          </a:p>
          <a:p>
            <a:r>
              <a:rPr lang="sv-SE" dirty="0" smtClean="0"/>
              <a:t>Ordföranden med berört presidium samlar in beslutsunderlag och lägger fram sitt förslag på kandidat</a:t>
            </a:r>
          </a:p>
          <a:p>
            <a:r>
              <a:rPr lang="sv-SE" dirty="0" smtClean="0"/>
              <a:t>Förvaltningens/bolagets ledningsgrupp och fackliga företrädare genomför  intervju med slutkandidaten</a:t>
            </a:r>
          </a:p>
          <a:p>
            <a:endParaRPr lang="sv-SE" dirty="0" smtClean="0"/>
          </a:p>
          <a:p>
            <a:endParaRPr lang="sv-SE" dirty="0"/>
          </a:p>
        </p:txBody>
      </p:sp>
      <p:grpSp>
        <p:nvGrpSpPr>
          <p:cNvPr id="5" name="Grupp 23"/>
          <p:cNvGrpSpPr/>
          <p:nvPr/>
        </p:nvGrpSpPr>
        <p:grpSpPr>
          <a:xfrm>
            <a:off x="74431" y="73730"/>
            <a:ext cx="1779032" cy="1603581"/>
            <a:chOff x="2714881" y="2627209"/>
            <a:chExt cx="1779032" cy="1603581"/>
          </a:xfrm>
        </p:grpSpPr>
        <p:grpSp>
          <p:nvGrpSpPr>
            <p:cNvPr id="6" name="Grupp 17"/>
            <p:cNvGrpSpPr/>
            <p:nvPr/>
          </p:nvGrpSpPr>
          <p:grpSpPr>
            <a:xfrm>
              <a:off x="2714881" y="2627209"/>
              <a:ext cx="1601129" cy="1320596"/>
              <a:chOff x="3984072" y="1821516"/>
              <a:chExt cx="1601129" cy="1320596"/>
            </a:xfrm>
          </p:grpSpPr>
          <p:sp>
            <p:nvSpPr>
              <p:cNvPr id="22" name="Rektangel med rundade hörn 21"/>
              <p:cNvSpPr/>
              <p:nvPr/>
            </p:nvSpPr>
            <p:spPr>
              <a:xfrm>
                <a:off x="3984072" y="1821516"/>
                <a:ext cx="1601129" cy="1320596"/>
              </a:xfrm>
              <a:prstGeom prst="roundRect">
                <a:avLst>
                  <a:gd name="adj" fmla="val 10000"/>
                </a:avLst>
              </a:pr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ktangel 22"/>
              <p:cNvSpPr/>
              <p:nvPr/>
            </p:nvSpPr>
            <p:spPr>
              <a:xfrm>
                <a:off x="4014463" y="1851907"/>
                <a:ext cx="1540347" cy="9768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7145" rIns="17145" bIns="17145" numCol="1" spcCol="1270" anchor="t" anchorCtr="0">
                <a:noAutofit/>
              </a:bodyPr>
              <a:lstStyle/>
              <a:p>
                <a:pPr marL="57150" lvl="1" indent="0" algn="l" defTabSz="400050">
                  <a:lnSpc>
                    <a:spcPct val="90000"/>
                  </a:lnSpc>
                  <a:spcBef>
                    <a:spcPct val="0"/>
                  </a:spcBef>
                  <a:spcAft>
                    <a:spcPct val="15000"/>
                  </a:spcAft>
                  <a:buChar char="••"/>
                </a:pPr>
                <a:r>
                  <a:rPr lang="sv-SE" sz="900" b="1" kern="1200" dirty="0" smtClean="0"/>
                  <a:t>Kandidaturval</a:t>
                </a:r>
                <a:endParaRPr lang="sv-SE" sz="900" b="1" kern="1200" dirty="0"/>
              </a:p>
              <a:p>
                <a:pPr marL="57150" lvl="1" indent="0" algn="l" defTabSz="400050">
                  <a:lnSpc>
                    <a:spcPct val="90000"/>
                  </a:lnSpc>
                  <a:spcBef>
                    <a:spcPct val="0"/>
                  </a:spcBef>
                  <a:spcAft>
                    <a:spcPct val="15000"/>
                  </a:spcAft>
                  <a:buChar char="••"/>
                </a:pPr>
                <a:r>
                  <a:rPr lang="sv-SE" sz="900" b="1" kern="1200" dirty="0" smtClean="0"/>
                  <a:t>Kandidatpresentation</a:t>
                </a:r>
                <a:endParaRPr lang="sv-SE" sz="900" b="1" kern="1200" dirty="0"/>
              </a:p>
              <a:p>
                <a:pPr marL="57150" marR="0" lvl="1" indent="0" algn="l" defTabSz="400050" eaLnBrk="1" fontAlgn="auto" latinLnBrk="0" hangingPunct="1">
                  <a:lnSpc>
                    <a:spcPct val="90000"/>
                  </a:lnSpc>
                  <a:spcBef>
                    <a:spcPct val="0"/>
                  </a:spcBef>
                  <a:spcAft>
                    <a:spcPct val="15000"/>
                  </a:spcAft>
                  <a:buClrTx/>
                  <a:buSzTx/>
                  <a:buFontTx/>
                  <a:buChar char="••"/>
                  <a:tabLst/>
                  <a:defRPr/>
                </a:pPr>
                <a:r>
                  <a:rPr lang="sv-SE" sz="900" b="1" kern="1200" dirty="0" smtClean="0"/>
                  <a:t>Intervju/samråd</a:t>
                </a:r>
              </a:p>
              <a:p>
                <a:pPr marL="57150" lvl="1" indent="0" algn="l" defTabSz="400050">
                  <a:lnSpc>
                    <a:spcPct val="90000"/>
                  </a:lnSpc>
                  <a:spcBef>
                    <a:spcPct val="0"/>
                  </a:spcBef>
                  <a:spcAft>
                    <a:spcPct val="15000"/>
                  </a:spcAft>
                  <a:buChar char="••"/>
                </a:pPr>
                <a:r>
                  <a:rPr lang="sv-SE" sz="900" b="1" kern="1200" dirty="0" smtClean="0"/>
                  <a:t>Bedömning</a:t>
                </a:r>
              </a:p>
              <a:p>
                <a:pPr marL="57150" lvl="1" indent="0" algn="l" defTabSz="400050">
                  <a:lnSpc>
                    <a:spcPct val="90000"/>
                  </a:lnSpc>
                  <a:spcBef>
                    <a:spcPct val="0"/>
                  </a:spcBef>
                  <a:spcAft>
                    <a:spcPct val="15000"/>
                  </a:spcAft>
                  <a:buChar char="••"/>
                </a:pPr>
                <a:r>
                  <a:rPr lang="sv-SE" sz="900" b="1" kern="1200" dirty="0" smtClean="0"/>
                  <a:t>Insamling av synpunkter</a:t>
                </a:r>
                <a:endParaRPr lang="sv-SE" sz="900" b="1" kern="1200" dirty="0"/>
              </a:p>
              <a:p>
                <a:pPr marL="57150" lvl="1" indent="0" algn="l" defTabSz="400050">
                  <a:lnSpc>
                    <a:spcPct val="90000"/>
                  </a:lnSpc>
                  <a:spcBef>
                    <a:spcPct val="0"/>
                  </a:spcBef>
                  <a:spcAft>
                    <a:spcPct val="15000"/>
                  </a:spcAft>
                  <a:buChar char="••"/>
                </a:pPr>
                <a:r>
                  <a:rPr lang="sv-SE" sz="900" b="1" kern="1200" dirty="0" smtClean="0"/>
                  <a:t>Ordföranden med berört presidiums förslag</a:t>
                </a:r>
                <a:endParaRPr lang="sv-SE" sz="900" b="1" kern="1200" dirty="0"/>
              </a:p>
            </p:txBody>
          </p:sp>
        </p:grpSp>
        <p:grpSp>
          <p:nvGrpSpPr>
            <p:cNvPr id="7" name="Grupp 18"/>
            <p:cNvGrpSpPr/>
            <p:nvPr/>
          </p:nvGrpSpPr>
          <p:grpSpPr>
            <a:xfrm>
              <a:off x="3070688" y="3664820"/>
              <a:ext cx="1423225" cy="565970"/>
              <a:chOff x="4339879" y="2859127"/>
              <a:chExt cx="1423225" cy="565970"/>
            </a:xfrm>
          </p:grpSpPr>
          <p:sp>
            <p:nvSpPr>
              <p:cNvPr id="20" name="Rektangel med rundade hörn 19"/>
              <p:cNvSpPr/>
              <p:nvPr/>
            </p:nvSpPr>
            <p:spPr>
              <a:xfrm>
                <a:off x="4339879" y="2859127"/>
                <a:ext cx="1423225" cy="565970"/>
              </a:xfrm>
              <a:prstGeom prst="roundRect">
                <a:avLst>
                  <a:gd name="adj" fmla="val 10000"/>
                </a:avLst>
              </a:pr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ktangel 20"/>
              <p:cNvSpPr/>
              <p:nvPr/>
            </p:nvSpPr>
            <p:spPr>
              <a:xfrm>
                <a:off x="4356456" y="2875704"/>
                <a:ext cx="1390071" cy="532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sv-SE" sz="1200" b="1" kern="1200" dirty="0" smtClean="0"/>
                  <a:t>Urval</a:t>
                </a:r>
                <a:endParaRPr lang="sv-SE" sz="900" b="1" kern="1200" dirty="0"/>
              </a:p>
            </p:txBody>
          </p:sp>
        </p:grpSp>
      </p:gr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50088" y="475702"/>
            <a:ext cx="5510861" cy="695069"/>
          </a:xfrm>
        </p:spPr>
        <p:txBody>
          <a:bodyPr/>
          <a:lstStyle/>
          <a:p>
            <a:r>
              <a:rPr lang="sv-SE" dirty="0" smtClean="0"/>
              <a:t>Beslut, steg 4</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28</a:t>
            </a:fld>
            <a:endParaRPr lang="sv-SE" dirty="0"/>
          </a:p>
        </p:txBody>
      </p:sp>
      <p:sp>
        <p:nvSpPr>
          <p:cNvPr id="4" name="Platshållare för text 3"/>
          <p:cNvSpPr>
            <a:spLocks noGrp="1"/>
          </p:cNvSpPr>
          <p:nvPr>
            <p:ph type="body" sz="quarter" idx="13"/>
          </p:nvPr>
        </p:nvSpPr>
        <p:spPr>
          <a:xfrm>
            <a:off x="522000" y="1598776"/>
            <a:ext cx="8228598" cy="4535624"/>
          </a:xfrm>
        </p:spPr>
        <p:txBody>
          <a:bodyPr/>
          <a:lstStyle/>
          <a:p>
            <a:r>
              <a:rPr lang="sv-SE" dirty="0" smtClean="0"/>
              <a:t>Innan formellt beslut kan fattas krävs samtycke från kommunstyrelsens och personalutskottets presidium</a:t>
            </a:r>
          </a:p>
          <a:p>
            <a:r>
              <a:rPr lang="sv-SE" dirty="0" smtClean="0"/>
              <a:t>Erbjudande om anställning och överenskommelse om lön</a:t>
            </a:r>
          </a:p>
          <a:p>
            <a:r>
              <a:rPr lang="sv-SE" dirty="0" smtClean="0"/>
              <a:t>Arbetsgivarens förslag samverkas/MBL</a:t>
            </a:r>
          </a:p>
          <a:p>
            <a:r>
              <a:rPr lang="sv-SE" dirty="0" smtClean="0"/>
              <a:t>Nämnden/styrelsen fattar formellt beslut</a:t>
            </a:r>
          </a:p>
          <a:p>
            <a:r>
              <a:rPr lang="sv-SE" dirty="0" smtClean="0"/>
              <a:t>Tillsättning kan ske!</a:t>
            </a:r>
          </a:p>
          <a:p>
            <a:endParaRPr lang="sv-SE" dirty="0" smtClean="0"/>
          </a:p>
          <a:p>
            <a:pPr>
              <a:buNone/>
            </a:pPr>
            <a:endParaRPr lang="sv-SE" dirty="0"/>
          </a:p>
        </p:txBody>
      </p:sp>
      <p:grpSp>
        <p:nvGrpSpPr>
          <p:cNvPr id="5" name="Grupp 10"/>
          <p:cNvGrpSpPr/>
          <p:nvPr/>
        </p:nvGrpSpPr>
        <p:grpSpPr>
          <a:xfrm>
            <a:off x="82730" y="81719"/>
            <a:ext cx="1683041" cy="1517057"/>
            <a:chOff x="3730480" y="2670471"/>
            <a:chExt cx="1683041" cy="1517057"/>
          </a:xfrm>
        </p:grpSpPr>
        <p:grpSp>
          <p:nvGrpSpPr>
            <p:cNvPr id="6" name="Grupp 4"/>
            <p:cNvGrpSpPr/>
            <p:nvPr/>
          </p:nvGrpSpPr>
          <p:grpSpPr>
            <a:xfrm>
              <a:off x="3730480" y="2938187"/>
              <a:ext cx="1514737" cy="1249341"/>
              <a:chOff x="5616966" y="1857143"/>
              <a:chExt cx="1514737" cy="1249341"/>
            </a:xfrm>
          </p:grpSpPr>
          <p:sp>
            <p:nvSpPr>
              <p:cNvPr id="9" name="Rektangel med rundade hörn 8"/>
              <p:cNvSpPr/>
              <p:nvPr/>
            </p:nvSpPr>
            <p:spPr>
              <a:xfrm>
                <a:off x="5616966" y="1857143"/>
                <a:ext cx="1514737" cy="1249341"/>
              </a:xfrm>
              <a:prstGeom prst="roundRect">
                <a:avLst>
                  <a:gd name="adj" fmla="val 10000"/>
                </a:avLst>
              </a:prstGeom>
              <a:ln>
                <a:solidFill>
                  <a:schemeClr val="accent2">
                    <a:lumMod val="20000"/>
                    <a:lumOff val="8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ktangel 9"/>
              <p:cNvSpPr/>
              <p:nvPr/>
            </p:nvSpPr>
            <p:spPr>
              <a:xfrm>
                <a:off x="5645717" y="2153610"/>
                <a:ext cx="1457235" cy="924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marL="57150" lvl="1" indent="-57150" defTabSz="444500">
                  <a:lnSpc>
                    <a:spcPct val="90000"/>
                  </a:lnSpc>
                  <a:spcBef>
                    <a:spcPct val="0"/>
                  </a:spcBef>
                  <a:spcAft>
                    <a:spcPct val="15000"/>
                  </a:spcAft>
                  <a:buFontTx/>
                  <a:buChar char="••"/>
                </a:pPr>
                <a:r>
                  <a:rPr lang="sv-SE" sz="900" dirty="0" smtClean="0"/>
                  <a:t>Samtycke</a:t>
                </a:r>
              </a:p>
              <a:p>
                <a:pPr marL="57150" lvl="1" indent="-57150" algn="l" defTabSz="444500">
                  <a:lnSpc>
                    <a:spcPct val="90000"/>
                  </a:lnSpc>
                  <a:spcBef>
                    <a:spcPct val="0"/>
                  </a:spcBef>
                  <a:spcAft>
                    <a:spcPct val="15000"/>
                  </a:spcAft>
                  <a:buChar char="••"/>
                </a:pPr>
                <a:r>
                  <a:rPr lang="sv-SE" sz="900" kern="1200" dirty="0" smtClean="0"/>
                  <a:t>Erbjudande om anställning/lön</a:t>
                </a:r>
                <a:endParaRPr lang="sv-SE" sz="900" dirty="0" smtClean="0"/>
              </a:p>
              <a:p>
                <a:pPr marL="57150" lvl="1" indent="-57150" algn="l" defTabSz="444500">
                  <a:lnSpc>
                    <a:spcPct val="90000"/>
                  </a:lnSpc>
                  <a:spcBef>
                    <a:spcPct val="0"/>
                  </a:spcBef>
                  <a:spcAft>
                    <a:spcPct val="15000"/>
                  </a:spcAft>
                  <a:buChar char="••"/>
                </a:pPr>
                <a:r>
                  <a:rPr lang="sv-SE" sz="900" kern="1200" dirty="0" smtClean="0"/>
                  <a:t>Samverkan/MBL</a:t>
                </a:r>
                <a:endParaRPr lang="sv-SE" sz="900" kern="1200" dirty="0"/>
              </a:p>
              <a:p>
                <a:pPr marL="57150" lvl="1" indent="-57150" algn="l" defTabSz="444500">
                  <a:lnSpc>
                    <a:spcPct val="90000"/>
                  </a:lnSpc>
                  <a:spcBef>
                    <a:spcPct val="0"/>
                  </a:spcBef>
                  <a:spcAft>
                    <a:spcPct val="15000"/>
                  </a:spcAft>
                  <a:buChar char="••"/>
                </a:pPr>
                <a:r>
                  <a:rPr lang="sv-SE" sz="900" kern="1200" dirty="0" smtClean="0"/>
                  <a:t>Arbetsgivarens beslut</a:t>
                </a:r>
                <a:endParaRPr lang="sv-SE" sz="900" kern="1200" dirty="0"/>
              </a:p>
            </p:txBody>
          </p:sp>
        </p:grpSp>
        <p:grpSp>
          <p:nvGrpSpPr>
            <p:cNvPr id="11" name="Grupp 5"/>
            <p:cNvGrpSpPr/>
            <p:nvPr/>
          </p:nvGrpSpPr>
          <p:grpSpPr>
            <a:xfrm>
              <a:off x="4067088" y="2670471"/>
              <a:ext cx="1346433" cy="535432"/>
              <a:chOff x="5953574" y="1589427"/>
              <a:chExt cx="1346433" cy="535432"/>
            </a:xfrm>
          </p:grpSpPr>
          <p:sp>
            <p:nvSpPr>
              <p:cNvPr id="7" name="Rektangel med rundade hörn 6"/>
              <p:cNvSpPr/>
              <p:nvPr/>
            </p:nvSpPr>
            <p:spPr>
              <a:xfrm>
                <a:off x="5953574" y="1589427"/>
                <a:ext cx="1346433" cy="535432"/>
              </a:xfrm>
              <a:prstGeom prst="roundRect">
                <a:avLst>
                  <a:gd name="adj" fmla="val 10000"/>
                </a:avLst>
              </a:pr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ktangel 7"/>
              <p:cNvSpPr/>
              <p:nvPr/>
            </p:nvSpPr>
            <p:spPr>
              <a:xfrm>
                <a:off x="5969256" y="1605109"/>
                <a:ext cx="1315069" cy="504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sv-SE" sz="1100" b="1" kern="1200" dirty="0" smtClean="0">
                    <a:solidFill>
                      <a:schemeClr val="accent2">
                        <a:lumMod val="50000"/>
                      </a:schemeClr>
                    </a:solidFill>
                  </a:rPr>
                  <a:t>Beslut</a:t>
                </a:r>
                <a:endParaRPr lang="sv-SE" sz="900" b="1" kern="1200" dirty="0">
                  <a:solidFill>
                    <a:schemeClr val="accent2">
                      <a:lumMod val="50000"/>
                    </a:schemeClr>
                  </a:solidFill>
                </a:endParaRPr>
              </a:p>
            </p:txBody>
          </p:sp>
        </p:grpSp>
      </p:gr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Diskussion/fråga</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29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sz="2400" dirty="0" smtClean="0"/>
              <a:t>I stadens arbete med </a:t>
            </a:r>
            <a:r>
              <a:rPr lang="sv-SE" sz="2400" dirty="0" err="1" smtClean="0"/>
              <a:t>Empoyer</a:t>
            </a:r>
            <a:r>
              <a:rPr lang="sv-SE" sz="2400" dirty="0" smtClean="0"/>
              <a:t> </a:t>
            </a:r>
            <a:r>
              <a:rPr lang="sv-SE" sz="2400" dirty="0" err="1" smtClean="0"/>
              <a:t>Branding</a:t>
            </a:r>
            <a:r>
              <a:rPr lang="sv-SE" sz="2400" dirty="0" smtClean="0"/>
              <a:t> är ett av de viktigaste målen att uppfattas som en attraktiv arbetsgivare. Ett tillfälle när staden möter presumtiva anställda är i samband med rekrytering. </a:t>
            </a:r>
          </a:p>
          <a:p>
            <a:pPr lvl="1"/>
            <a:r>
              <a:rPr lang="sv-SE" sz="2400" dirty="0" smtClean="0"/>
              <a:t>I samband med rekrytering av förvaltnings- och bolagschefer; kan mötet med kandidaterna utvecklas ytterligare för att stärka arbetet med att uppfattas som en attraktiv arbetsgivare?</a:t>
            </a:r>
          </a:p>
          <a:p>
            <a:endParaRPr lang="sv-SE" sz="24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929411" y="1113423"/>
            <a:ext cx="3796573" cy="2338252"/>
          </a:xfrm>
          <a:prstGeom prst="rect">
            <a:avLst/>
          </a:prstGeom>
          <a:noFill/>
          <a:ln w="9525">
            <a:noFill/>
            <a:miter lim="800000"/>
            <a:headEnd/>
            <a:tailEnd/>
          </a:ln>
          <a:effectLst/>
        </p:spPr>
      </p:pic>
      <p:sp>
        <p:nvSpPr>
          <p:cNvPr id="2" name="Rubrik 1"/>
          <p:cNvSpPr>
            <a:spLocks noGrp="1"/>
          </p:cNvSpPr>
          <p:nvPr>
            <p:ph type="title"/>
          </p:nvPr>
        </p:nvSpPr>
        <p:spPr>
          <a:xfrm>
            <a:off x="522000" y="502998"/>
            <a:ext cx="6738950" cy="695069"/>
          </a:xfrm>
        </p:spPr>
        <p:txBody>
          <a:bodyPr/>
          <a:lstStyle/>
          <a:p>
            <a:r>
              <a:rPr lang="sv-SE" dirty="0"/>
              <a:t>Chefskapet – ett hållbart ledarskap utifrån tre roller</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3</a:t>
            </a:fld>
            <a:endParaRPr lang="sv-SE" dirty="0">
              <a:solidFill>
                <a:prstClr val="white"/>
              </a:solidFill>
            </a:endParaRPr>
          </a:p>
        </p:txBody>
      </p:sp>
      <p:sp>
        <p:nvSpPr>
          <p:cNvPr id="5" name="Platshållare för text 4"/>
          <p:cNvSpPr>
            <a:spLocks noGrp="1"/>
          </p:cNvSpPr>
          <p:nvPr>
            <p:ph type="body" sz="quarter" idx="13"/>
          </p:nvPr>
        </p:nvSpPr>
        <p:spPr>
          <a:xfrm>
            <a:off x="522000" y="1535536"/>
            <a:ext cx="8228598" cy="4694400"/>
          </a:xfrm>
        </p:spPr>
        <p:txBody>
          <a:bodyPr/>
          <a:lstStyle/>
          <a:p>
            <a:pPr>
              <a:buNone/>
            </a:pPr>
            <a:r>
              <a:rPr lang="sv-SE" dirty="0"/>
              <a:t>Medarbetar- och arbetsmiljöpolicyn</a:t>
            </a:r>
          </a:p>
          <a:p>
            <a:r>
              <a:rPr lang="sv-SE" sz="2400" b="1" dirty="0"/>
              <a:t>Göteborg – en stad för alla </a:t>
            </a:r>
          </a:p>
          <a:p>
            <a:pPr>
              <a:buNone/>
            </a:pPr>
            <a:r>
              <a:rPr lang="sv-SE" dirty="0"/>
              <a:t>	Vi som arbetar i Göteborgs Stad har</a:t>
            </a:r>
            <a:br>
              <a:rPr lang="sv-SE" dirty="0"/>
            </a:br>
            <a:r>
              <a:rPr lang="sv-SE" dirty="0"/>
              <a:t>ett gemensamt uppdrag, att tillgodose</a:t>
            </a:r>
            <a:br>
              <a:rPr lang="sv-SE" dirty="0"/>
            </a:br>
            <a:r>
              <a:rPr lang="sv-SE" dirty="0"/>
              <a:t>göteborgarnas behov och rättigheter.</a:t>
            </a:r>
            <a:br>
              <a:rPr lang="sv-SE" dirty="0"/>
            </a:br>
            <a:r>
              <a:rPr lang="sv-SE" dirty="0"/>
              <a:t>Vårt arbete utgår från de mänskliga</a:t>
            </a:r>
            <a:br>
              <a:rPr lang="sv-SE" dirty="0"/>
            </a:br>
            <a:r>
              <a:rPr lang="sv-SE" dirty="0"/>
              <a:t>rättigheterna och principen om alla människors lika värde. </a:t>
            </a:r>
          </a:p>
          <a:p>
            <a:pPr>
              <a:buNone/>
            </a:pPr>
            <a:r>
              <a:rPr lang="sv-SE" dirty="0"/>
              <a:t>	</a:t>
            </a:r>
          </a:p>
          <a:p>
            <a:endParaRPr lang="sv-SE" dirty="0"/>
          </a:p>
        </p:txBody>
      </p:sp>
      <p:sp>
        <p:nvSpPr>
          <p:cNvPr id="8" name="textruta 7"/>
          <p:cNvSpPr txBox="1"/>
          <p:nvPr/>
        </p:nvSpPr>
        <p:spPr>
          <a:xfrm>
            <a:off x="488132" y="4608960"/>
            <a:ext cx="7949647" cy="1015663"/>
          </a:xfrm>
          <a:prstGeom prst="rect">
            <a:avLst/>
          </a:prstGeom>
          <a:noFill/>
        </p:spPr>
        <p:txBody>
          <a:bodyPr wrap="square" rtlCol="0">
            <a:spAutoFit/>
          </a:bodyPr>
          <a:lstStyle/>
          <a:p>
            <a:r>
              <a:rPr lang="sv-SE" sz="2000" dirty="0">
                <a:solidFill>
                  <a:srgbClr val="747474">
                    <a:lumMod val="50000"/>
                  </a:srgbClr>
                </a:solidFill>
                <a:cs typeface="Arial"/>
              </a:rPr>
              <a:t>Vi arbetar för att ge likvärdig service med hög kvalitet till alla som bor, arbetar eller besöker vår stad. Våra verksamheter är olika men vi representerar alla samma organisation, Göteborgs Stad.</a:t>
            </a:r>
            <a:endParaRPr lang="sv-SE" sz="2000" dirty="0" err="1">
              <a:solidFill>
                <a:srgbClr val="747474">
                  <a:lumMod val="50000"/>
                </a:srgbClr>
              </a:solidFill>
              <a:cs typeface="Arial"/>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2000" y="502998"/>
            <a:ext cx="6738950" cy="695069"/>
          </a:xfrm>
        </p:spPr>
        <p:txBody>
          <a:bodyPr/>
          <a:lstStyle/>
          <a:p>
            <a:r>
              <a:rPr lang="sv-SE" dirty="0" smtClean="0"/>
              <a:t>Utgångspunkter för utvecklings- och lönesamtal</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30</a:t>
            </a:fld>
            <a:endParaRPr lang="sv-SE" dirty="0"/>
          </a:p>
        </p:txBody>
      </p:sp>
      <p:sp>
        <p:nvSpPr>
          <p:cNvPr id="5" name="Platshållare för text 4"/>
          <p:cNvSpPr>
            <a:spLocks noGrp="1"/>
          </p:cNvSpPr>
          <p:nvPr>
            <p:ph type="body" sz="quarter" idx="13"/>
          </p:nvPr>
        </p:nvSpPr>
        <p:spPr>
          <a:xfrm>
            <a:off x="522000" y="1521888"/>
            <a:ext cx="8228598" cy="4694400"/>
          </a:xfrm>
        </p:spPr>
        <p:txBody>
          <a:bodyPr/>
          <a:lstStyle/>
          <a:p>
            <a:r>
              <a:rPr lang="sv-SE" dirty="0" smtClean="0"/>
              <a:t>Syftet med utvecklingssamtalet och lönesamtalet</a:t>
            </a:r>
          </a:p>
          <a:p>
            <a:r>
              <a:rPr lang="sv-SE" dirty="0" smtClean="0"/>
              <a:t>Frekvens</a:t>
            </a:r>
          </a:p>
          <a:p>
            <a:r>
              <a:rPr lang="sv-SE" dirty="0" smtClean="0"/>
              <a:t>Utvärdering</a:t>
            </a:r>
          </a:p>
          <a:p>
            <a:r>
              <a:rPr lang="sv-SE" dirty="0" smtClean="0"/>
              <a:t>Stadsdirektörens delegation att besluta om lön</a:t>
            </a:r>
          </a:p>
          <a:p>
            <a:r>
              <a:rPr lang="sv-SE" dirty="0" smtClean="0"/>
              <a:t>Arbetsordning</a:t>
            </a:r>
          </a:p>
          <a:p>
            <a:r>
              <a:rPr lang="sv-SE" dirty="0" smtClean="0"/>
              <a:t>Stadsdirektörens samordnande roll i löneöversynen</a:t>
            </a:r>
          </a:p>
        </p:txBody>
      </p:sp>
      <p:sp>
        <p:nvSpPr>
          <p:cNvPr id="6" name="Rektangel 5"/>
          <p:cNvSpPr/>
          <p:nvPr/>
        </p:nvSpPr>
        <p:spPr>
          <a:xfrm>
            <a:off x="-1" y="25323"/>
            <a:ext cx="3343702" cy="300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rgbClr val="111111"/>
                </a:solidFill>
              </a:rPr>
              <a:t>Utvecklings- och lönesamtal</a:t>
            </a:r>
            <a:endParaRPr lang="sv-SE" dirty="0">
              <a:solidFill>
                <a:srgbClr val="111111"/>
              </a:solidFill>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som ska uppnås vid utvecklings- och lönesamtalet</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31</a:t>
            </a:fld>
            <a:endParaRPr lang="sv-SE" dirty="0"/>
          </a:p>
        </p:txBody>
      </p:sp>
      <p:sp>
        <p:nvSpPr>
          <p:cNvPr id="4" name="Platshållare för text 3"/>
          <p:cNvSpPr>
            <a:spLocks noGrp="1"/>
          </p:cNvSpPr>
          <p:nvPr>
            <p:ph type="body" sz="quarter" idx="13"/>
          </p:nvPr>
        </p:nvSpPr>
        <p:spPr/>
        <p:txBody>
          <a:bodyPr/>
          <a:lstStyle/>
          <a:p>
            <a:pPr>
              <a:buNone/>
            </a:pPr>
            <a:r>
              <a:rPr lang="sv-SE" b="1" dirty="0" smtClean="0"/>
              <a:t>Vid utvecklings- och lönesamtalet ska följande uppnås:</a:t>
            </a:r>
          </a:p>
          <a:p>
            <a:pPr lvl="0"/>
            <a:r>
              <a:rPr lang="sv-SE" dirty="0" smtClean="0"/>
              <a:t>Dialog om utveckling av uppdraget utifrån mål och inriktning samt gällande aktuella </a:t>
            </a:r>
            <a:r>
              <a:rPr lang="sv-SE" dirty="0" err="1" smtClean="0"/>
              <a:t>stadenövergripande</a:t>
            </a:r>
            <a:r>
              <a:rPr lang="sv-SE" dirty="0" smtClean="0"/>
              <a:t> uppgifter</a:t>
            </a:r>
          </a:p>
          <a:p>
            <a:pPr lvl="0"/>
            <a:r>
              <a:rPr lang="sv-SE" dirty="0" smtClean="0"/>
              <a:t>Underlag för utveckling och utvärdering av den exekutiva chefens kompetens </a:t>
            </a:r>
          </a:p>
          <a:p>
            <a:pPr lvl="0"/>
            <a:r>
              <a:rPr lang="sv-SE" dirty="0" smtClean="0"/>
              <a:t>Omfattning och inriktning av chefens egen kompetensutveckling</a:t>
            </a:r>
          </a:p>
          <a:p>
            <a:pPr lvl="0"/>
            <a:r>
              <a:rPr lang="sv-SE" dirty="0" smtClean="0"/>
              <a:t>Dialog om uppnådda resultat och ledarskap i förhållande till definierade kriterier, och koppla till lönenivå och förutsättningarna för löneöversynen (lönesamtalet).</a:t>
            </a:r>
          </a:p>
          <a:p>
            <a:endParaRPr lang="sv-SE"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Diskussion/fråga</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32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sz="2800" dirty="0" smtClean="0"/>
              <a:t>Har ordföranden/presidiet i förväg beslutat vilka kriterier som VD/direktören ska utvärderas på? </a:t>
            </a:r>
          </a:p>
          <a:p>
            <a:endParaRPr lang="sv-SE" sz="2800" dirty="0" smtClean="0"/>
          </a:p>
          <a:p>
            <a:endParaRPr lang="sv-SE" sz="2800" dirty="0" smtClean="0"/>
          </a:p>
          <a:p>
            <a:pPr lvl="1"/>
            <a:r>
              <a:rPr lang="sv-SE" sz="2800" dirty="0" smtClean="0"/>
              <a:t>Är kriterierna kommunicerade till VD/direktören och är de dokumenterade? </a:t>
            </a:r>
          </a:p>
          <a:p>
            <a:endParaRPr lang="sv-SE" sz="2800"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5"/>
          </p:nvPr>
        </p:nvSpPr>
        <p:spPr/>
        <p:txBody>
          <a:bodyPr/>
          <a:lstStyle/>
          <a:p>
            <a:fld id="{CCB980A4-8073-2E47-BD49-CDC58DACAC28}" type="slidenum">
              <a:rPr lang="sv-SE" smtClean="0"/>
              <a:pPr/>
              <a:t>33</a:t>
            </a:fld>
            <a:endParaRPr lang="sv-SE" dirty="0"/>
          </a:p>
        </p:txBody>
      </p:sp>
      <p:graphicFrame>
        <p:nvGraphicFramePr>
          <p:cNvPr id="7" name="Platshållare för innehåll 6"/>
          <p:cNvGraphicFramePr>
            <a:graphicFrameLocks noGrp="1"/>
          </p:cNvGraphicFramePr>
          <p:nvPr>
            <p:ph sz="quarter" idx="16"/>
          </p:nvPr>
        </p:nvGraphicFramePr>
        <p:xfrm>
          <a:off x="179388" y="1368425"/>
          <a:ext cx="8764587" cy="482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ubrik 4"/>
          <p:cNvSpPr>
            <a:spLocks noGrp="1"/>
          </p:cNvSpPr>
          <p:nvPr>
            <p:ph type="title"/>
          </p:nvPr>
        </p:nvSpPr>
        <p:spPr/>
        <p:txBody>
          <a:bodyPr/>
          <a:lstStyle/>
          <a:p>
            <a:r>
              <a:rPr lang="sv-SE" dirty="0" smtClean="0"/>
              <a:t>Underlag för utvecklings- och lönesamtal</a:t>
            </a:r>
            <a:endParaRPr lang="sv-SE"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522000" y="419257"/>
            <a:ext cx="6738950" cy="695069"/>
          </a:xfrm>
        </p:spPr>
        <p:txBody>
          <a:bodyPr/>
          <a:lstStyle/>
          <a:p>
            <a:r>
              <a:rPr lang="sv-SE" dirty="0" smtClean="0"/>
              <a:t>Bolag som berörs</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34</a:t>
            </a:fld>
            <a:endParaRPr lang="sv-SE" dirty="0"/>
          </a:p>
        </p:txBody>
      </p:sp>
      <p:sp>
        <p:nvSpPr>
          <p:cNvPr id="7" name="Platshållare för text 6"/>
          <p:cNvSpPr>
            <a:spLocks noGrp="1"/>
          </p:cNvSpPr>
          <p:nvPr>
            <p:ph type="body" sz="quarter" idx="13"/>
          </p:nvPr>
        </p:nvSpPr>
        <p:spPr>
          <a:xfrm>
            <a:off x="522000" y="2027163"/>
            <a:ext cx="8228598" cy="4095129"/>
          </a:xfrm>
        </p:spPr>
        <p:txBody>
          <a:bodyPr numCol="2"/>
          <a:lstStyle/>
          <a:p>
            <a:pPr marL="0" indent="0">
              <a:spcAft>
                <a:spcPts val="0"/>
              </a:spcAft>
              <a:buNone/>
            </a:pPr>
            <a:r>
              <a:rPr lang="sv-SE" sz="1400" dirty="0" smtClean="0">
                <a:latin typeface="+mn-lt"/>
                <a:ea typeface="Verdana" pitchFamily="34" charset="0"/>
                <a:cs typeface="Verdana" pitchFamily="34" charset="0"/>
              </a:rPr>
              <a:t> </a:t>
            </a:r>
            <a:r>
              <a:rPr lang="sv-SE" sz="1400" b="1" i="1" dirty="0" smtClean="0">
                <a:latin typeface="+mn-lt"/>
                <a:ea typeface="Verdana" pitchFamily="34" charset="0"/>
                <a:cs typeface="Verdana" pitchFamily="34" charset="0"/>
              </a:rPr>
              <a:t>Moderbolag i stadens koncern</a:t>
            </a:r>
            <a:endParaRPr lang="sv-SE" sz="1400" dirty="0" smtClean="0">
              <a:latin typeface="+mn-lt"/>
              <a:ea typeface="Verdana" pitchFamily="34" charset="0"/>
              <a:cs typeface="Verdana" pitchFamily="34" charset="0"/>
            </a:endParaRPr>
          </a:p>
          <a:p>
            <a:pPr>
              <a:spcAft>
                <a:spcPts val="0"/>
              </a:spcAft>
            </a:pPr>
            <a:r>
              <a:rPr lang="sv-SE" sz="1400" dirty="0" smtClean="0">
                <a:latin typeface="+mn-lt"/>
                <a:ea typeface="Verdana" pitchFamily="34" charset="0"/>
                <a:cs typeface="Verdana" pitchFamily="34" charset="0"/>
              </a:rPr>
              <a:t>Göteborgs Stadshus AB</a:t>
            </a:r>
          </a:p>
          <a:p>
            <a:pPr>
              <a:spcAft>
                <a:spcPts val="0"/>
              </a:spcAft>
              <a:buNone/>
            </a:pPr>
            <a:endParaRPr lang="sv-SE" sz="1400" dirty="0" smtClean="0">
              <a:latin typeface="+mn-lt"/>
              <a:ea typeface="Verdana" pitchFamily="34" charset="0"/>
              <a:cs typeface="Verdana" pitchFamily="34" charset="0"/>
            </a:endParaRPr>
          </a:p>
          <a:p>
            <a:pPr>
              <a:spcAft>
                <a:spcPts val="0"/>
              </a:spcAft>
              <a:buNone/>
            </a:pPr>
            <a:r>
              <a:rPr lang="sv-SE" sz="1400" b="1" i="1" dirty="0" smtClean="0">
                <a:latin typeface="+mn-lt"/>
                <a:ea typeface="Verdana" pitchFamily="34" charset="0"/>
                <a:cs typeface="Verdana" pitchFamily="34" charset="0"/>
              </a:rPr>
              <a:t>Moderbolag i klustren</a:t>
            </a:r>
            <a:endParaRPr lang="sv-SE" sz="1400" dirty="0" smtClean="0">
              <a:latin typeface="+mn-lt"/>
              <a:ea typeface="Verdana" pitchFamily="34" charset="0"/>
              <a:cs typeface="Verdana" pitchFamily="34" charset="0"/>
            </a:endParaRPr>
          </a:p>
          <a:p>
            <a:pPr>
              <a:spcAft>
                <a:spcPts val="0"/>
              </a:spcAft>
            </a:pPr>
            <a:r>
              <a:rPr lang="sv-SE" sz="1400" dirty="0" smtClean="0">
                <a:latin typeface="+mn-lt"/>
                <a:ea typeface="Verdana" pitchFamily="34" charset="0"/>
                <a:cs typeface="Verdana" pitchFamily="34" charset="0"/>
              </a:rPr>
              <a:t>Göteborg Energi AB</a:t>
            </a:r>
          </a:p>
          <a:p>
            <a:pPr>
              <a:spcAft>
                <a:spcPts val="0"/>
              </a:spcAft>
            </a:pPr>
            <a:r>
              <a:rPr lang="sv-SE" sz="1400" dirty="0" smtClean="0">
                <a:latin typeface="+mn-lt"/>
                <a:ea typeface="Verdana" pitchFamily="34" charset="0"/>
                <a:cs typeface="Verdana" pitchFamily="34" charset="0"/>
              </a:rPr>
              <a:t>Förvaltnings AB Framtiden </a:t>
            </a:r>
          </a:p>
          <a:p>
            <a:pPr>
              <a:spcAft>
                <a:spcPts val="0"/>
              </a:spcAft>
            </a:pPr>
            <a:r>
              <a:rPr lang="sv-SE" sz="1400" dirty="0" smtClean="0">
                <a:latin typeface="+mn-lt"/>
                <a:ea typeface="Verdana" pitchFamily="34" charset="0"/>
                <a:cs typeface="Verdana" pitchFamily="34" charset="0"/>
              </a:rPr>
              <a:t>Hantverks- och Industrihus i Göteborg AB (HIGAB)</a:t>
            </a:r>
          </a:p>
          <a:p>
            <a:pPr>
              <a:spcAft>
                <a:spcPts val="0"/>
              </a:spcAft>
            </a:pPr>
            <a:r>
              <a:rPr lang="sv-SE" sz="1400" dirty="0" smtClean="0">
                <a:latin typeface="+mn-lt"/>
                <a:ea typeface="Verdana" pitchFamily="34" charset="0"/>
                <a:cs typeface="Verdana" pitchFamily="34" charset="0"/>
              </a:rPr>
              <a:t>Business Region Göteborg AB (BRG)</a:t>
            </a:r>
          </a:p>
          <a:p>
            <a:pPr>
              <a:spcAft>
                <a:spcPts val="0"/>
              </a:spcAft>
            </a:pPr>
            <a:r>
              <a:rPr lang="sv-SE" sz="1400" dirty="0" smtClean="0">
                <a:latin typeface="+mn-lt"/>
                <a:ea typeface="Verdana" pitchFamily="34" charset="0"/>
                <a:cs typeface="Verdana" pitchFamily="34" charset="0"/>
              </a:rPr>
              <a:t>Göteborg &amp; Co Kommunintressent AB</a:t>
            </a:r>
          </a:p>
          <a:p>
            <a:pPr>
              <a:spcAft>
                <a:spcPts val="0"/>
              </a:spcAft>
            </a:pPr>
            <a:r>
              <a:rPr lang="sv-SE" sz="1400" dirty="0" smtClean="0">
                <a:latin typeface="+mn-lt"/>
                <a:ea typeface="Verdana" pitchFamily="34" charset="0"/>
                <a:cs typeface="Verdana" pitchFamily="34" charset="0"/>
              </a:rPr>
              <a:t>Göteborgs Hamn AB</a:t>
            </a:r>
          </a:p>
          <a:p>
            <a:pPr>
              <a:spcAft>
                <a:spcPts val="0"/>
              </a:spcAft>
            </a:pPr>
            <a:r>
              <a:rPr lang="sv-SE" sz="1400" dirty="0" smtClean="0">
                <a:latin typeface="+mn-lt"/>
                <a:ea typeface="Verdana" pitchFamily="34" charset="0"/>
                <a:cs typeface="Verdana" pitchFamily="34" charset="0"/>
              </a:rPr>
              <a:t>Göteborgs Spårvägar AB</a:t>
            </a:r>
          </a:p>
          <a:p>
            <a:pPr>
              <a:spcAft>
                <a:spcPts val="0"/>
              </a:spcAft>
              <a:buNone/>
            </a:pPr>
            <a:endParaRPr lang="sv-SE" sz="1400" b="1" i="1" dirty="0" smtClean="0">
              <a:latin typeface="+mn-lt"/>
              <a:ea typeface="Verdana" pitchFamily="34" charset="0"/>
              <a:cs typeface="Verdana" pitchFamily="34" charset="0"/>
            </a:endParaRPr>
          </a:p>
          <a:p>
            <a:pPr>
              <a:spcAft>
                <a:spcPts val="0"/>
              </a:spcAft>
              <a:buNone/>
            </a:pPr>
            <a:r>
              <a:rPr lang="sv-SE" sz="1400" b="1" i="1" dirty="0" smtClean="0">
                <a:latin typeface="+mn-lt"/>
                <a:ea typeface="Verdana" pitchFamily="34" charset="0"/>
                <a:cs typeface="Verdana" pitchFamily="34" charset="0"/>
              </a:rPr>
              <a:t>Interna bolag</a:t>
            </a:r>
          </a:p>
          <a:p>
            <a:pPr>
              <a:spcAft>
                <a:spcPts val="0"/>
              </a:spcAft>
            </a:pPr>
            <a:r>
              <a:rPr lang="sv-SE" sz="1400" dirty="0" smtClean="0">
                <a:latin typeface="+mn-lt"/>
                <a:ea typeface="Verdana" pitchFamily="34" charset="0"/>
                <a:cs typeface="Verdana" pitchFamily="34" charset="0"/>
              </a:rPr>
              <a:t>Göteborgs </a:t>
            </a:r>
            <a:r>
              <a:rPr lang="sv-SE" sz="1400" dirty="0" err="1" smtClean="0">
                <a:latin typeface="+mn-lt"/>
                <a:ea typeface="Verdana" pitchFamily="34" charset="0"/>
                <a:cs typeface="Verdana" pitchFamily="34" charset="0"/>
              </a:rPr>
              <a:t>Gatu</a:t>
            </a:r>
            <a:r>
              <a:rPr lang="sv-SE" sz="1400" dirty="0" smtClean="0">
                <a:latin typeface="+mn-lt"/>
                <a:ea typeface="Verdana" pitchFamily="34" charset="0"/>
                <a:cs typeface="Verdana" pitchFamily="34" charset="0"/>
              </a:rPr>
              <a:t> AB </a:t>
            </a:r>
          </a:p>
          <a:p>
            <a:pPr>
              <a:spcAft>
                <a:spcPts val="0"/>
              </a:spcAft>
            </a:pPr>
            <a:r>
              <a:rPr lang="sv-SE" sz="1400" dirty="0" smtClean="0">
                <a:latin typeface="+mn-lt"/>
                <a:ea typeface="Verdana" pitchFamily="34" charset="0"/>
                <a:cs typeface="Verdana" pitchFamily="34" charset="0"/>
              </a:rPr>
              <a:t>Göteborgs Stads Upphandlings AB</a:t>
            </a:r>
          </a:p>
          <a:p>
            <a:pPr>
              <a:spcAft>
                <a:spcPts val="0"/>
              </a:spcAft>
            </a:pPr>
            <a:r>
              <a:rPr lang="sv-SE" sz="1400" dirty="0" smtClean="0">
                <a:latin typeface="+mn-lt"/>
                <a:ea typeface="Verdana" pitchFamily="34" charset="0"/>
                <a:cs typeface="Verdana" pitchFamily="34" charset="0"/>
              </a:rPr>
              <a:t>Försäkrings AB Göta Lejon</a:t>
            </a:r>
          </a:p>
          <a:p>
            <a:pPr>
              <a:spcAft>
                <a:spcPts val="0"/>
              </a:spcAft>
            </a:pPr>
            <a:r>
              <a:rPr lang="sv-SE" sz="1400" dirty="0" smtClean="0">
                <a:latin typeface="+mn-lt"/>
                <a:ea typeface="Verdana" pitchFamily="34" charset="0"/>
                <a:cs typeface="Verdana" pitchFamily="34" charset="0"/>
              </a:rPr>
              <a:t>Kommunleasing i Göteborg AB (KLAB)</a:t>
            </a:r>
          </a:p>
          <a:p>
            <a:pPr>
              <a:spcAft>
                <a:spcPts val="0"/>
              </a:spcAft>
            </a:pPr>
            <a:r>
              <a:rPr lang="sv-SE" sz="1400" dirty="0" smtClean="0">
                <a:latin typeface="+mn-lt"/>
                <a:ea typeface="Verdana" pitchFamily="34" charset="0"/>
                <a:cs typeface="Verdana" pitchFamily="34" charset="0"/>
              </a:rPr>
              <a:t>AB Gothenburg European Office</a:t>
            </a:r>
            <a:br>
              <a:rPr lang="sv-SE" sz="1400" dirty="0" smtClean="0">
                <a:latin typeface="+mn-lt"/>
                <a:ea typeface="Verdana" pitchFamily="34" charset="0"/>
                <a:cs typeface="Verdana" pitchFamily="34" charset="0"/>
              </a:rPr>
            </a:br>
            <a:endParaRPr lang="sv-SE" sz="1400" dirty="0" smtClean="0">
              <a:latin typeface="+mn-lt"/>
              <a:ea typeface="Verdana" pitchFamily="34" charset="0"/>
              <a:cs typeface="Verdana" pitchFamily="34" charset="0"/>
            </a:endParaRPr>
          </a:p>
          <a:p>
            <a:pPr>
              <a:spcAft>
                <a:spcPts val="0"/>
              </a:spcAft>
            </a:pPr>
            <a:r>
              <a:rPr lang="sv-SE" sz="1400" b="1" i="1" dirty="0" smtClean="0">
                <a:latin typeface="+mn-lt"/>
                <a:ea typeface="Verdana" pitchFamily="34" charset="0"/>
                <a:cs typeface="Verdana" pitchFamily="34" charset="0"/>
              </a:rPr>
              <a:t>Regionala bolag</a:t>
            </a:r>
            <a:endParaRPr lang="sv-SE" sz="1400" dirty="0" smtClean="0">
              <a:latin typeface="+mn-lt"/>
              <a:ea typeface="Verdana" pitchFamily="34" charset="0"/>
              <a:cs typeface="Verdana" pitchFamily="34" charset="0"/>
            </a:endParaRPr>
          </a:p>
          <a:p>
            <a:pPr>
              <a:spcAft>
                <a:spcPts val="0"/>
              </a:spcAft>
            </a:pPr>
            <a:r>
              <a:rPr lang="sv-SE" sz="1400" dirty="0" err="1" smtClean="0">
                <a:latin typeface="+mn-lt"/>
                <a:ea typeface="Verdana" pitchFamily="34" charset="0"/>
                <a:cs typeface="Verdana" pitchFamily="34" charset="0"/>
              </a:rPr>
              <a:t>Renova</a:t>
            </a:r>
            <a:r>
              <a:rPr lang="sv-SE" sz="1400" dirty="0" smtClean="0">
                <a:latin typeface="+mn-lt"/>
                <a:ea typeface="Verdana" pitchFamily="34" charset="0"/>
                <a:cs typeface="Verdana" pitchFamily="34" charset="0"/>
              </a:rPr>
              <a:t> AB</a:t>
            </a:r>
          </a:p>
          <a:p>
            <a:pPr>
              <a:spcAft>
                <a:spcPts val="0"/>
              </a:spcAft>
            </a:pPr>
            <a:r>
              <a:rPr lang="sv-SE" sz="1400" dirty="0" smtClean="0">
                <a:latin typeface="+mn-lt"/>
                <a:ea typeface="Verdana" pitchFamily="34" charset="0"/>
                <a:cs typeface="Verdana" pitchFamily="34" charset="0"/>
              </a:rPr>
              <a:t>Gryaab AB</a:t>
            </a:r>
          </a:p>
          <a:p>
            <a:pPr marL="174625" indent="-174625">
              <a:spcAft>
                <a:spcPts val="0"/>
              </a:spcAft>
            </a:pPr>
            <a:r>
              <a:rPr lang="sv-SE" sz="1400" dirty="0" smtClean="0">
                <a:latin typeface="+mn-lt"/>
                <a:ea typeface="Verdana" pitchFamily="34" charset="0"/>
                <a:cs typeface="Verdana" pitchFamily="34" charset="0"/>
              </a:rPr>
              <a:t>Göteborgsregionens Fritidshamnar AB (GREFAB)</a:t>
            </a:r>
          </a:p>
          <a:p>
            <a:pPr marL="174625" indent="-174625">
              <a:spcAft>
                <a:spcPts val="0"/>
              </a:spcAft>
            </a:pPr>
            <a:endParaRPr lang="sv-SE" sz="1400" b="1" i="1" dirty="0" smtClean="0">
              <a:latin typeface="+mn-lt"/>
              <a:ea typeface="Verdana" pitchFamily="34" charset="0"/>
              <a:cs typeface="Verdana" pitchFamily="34" charset="0"/>
            </a:endParaRPr>
          </a:p>
          <a:p>
            <a:pPr marL="174625" indent="-174625">
              <a:spcAft>
                <a:spcPts val="0"/>
              </a:spcAft>
              <a:buNone/>
            </a:pPr>
            <a:r>
              <a:rPr lang="sv-SE" sz="1400" b="1" i="1" dirty="0" smtClean="0">
                <a:latin typeface="+mn-lt"/>
                <a:ea typeface="Verdana" pitchFamily="34" charset="0"/>
                <a:cs typeface="Verdana" pitchFamily="34" charset="0"/>
              </a:rPr>
              <a:t>Dotterbolag</a:t>
            </a:r>
          </a:p>
          <a:p>
            <a:pPr>
              <a:spcAft>
                <a:spcPts val="0"/>
              </a:spcAft>
            </a:pPr>
            <a:r>
              <a:rPr lang="sv-SE" sz="1400" dirty="0" smtClean="0">
                <a:latin typeface="+mn-lt"/>
                <a:ea typeface="Verdana" pitchFamily="34" charset="0"/>
                <a:cs typeface="Verdana" pitchFamily="34" charset="0"/>
              </a:rPr>
              <a:t>Bostads AB Poseidon</a:t>
            </a:r>
          </a:p>
          <a:p>
            <a:pPr>
              <a:spcAft>
                <a:spcPts val="0"/>
              </a:spcAft>
            </a:pPr>
            <a:r>
              <a:rPr lang="sv-SE" sz="1400" dirty="0" smtClean="0">
                <a:latin typeface="+mn-lt"/>
                <a:ea typeface="Verdana" pitchFamily="34" charset="0"/>
                <a:cs typeface="Verdana" pitchFamily="34" charset="0"/>
              </a:rPr>
              <a:t>Familjebostäder i Göteborg AB</a:t>
            </a:r>
          </a:p>
          <a:p>
            <a:pPr>
              <a:spcAft>
                <a:spcPts val="0"/>
              </a:spcAft>
            </a:pPr>
            <a:r>
              <a:rPr lang="sv-SE" sz="1400" dirty="0" smtClean="0">
                <a:latin typeface="+mn-lt"/>
                <a:ea typeface="Verdana" pitchFamily="34" charset="0"/>
                <a:cs typeface="Verdana" pitchFamily="34" charset="0"/>
              </a:rPr>
              <a:t>Göteborgs Stads Bostads AB</a:t>
            </a:r>
          </a:p>
          <a:p>
            <a:pPr>
              <a:spcAft>
                <a:spcPts val="0"/>
              </a:spcAft>
            </a:pPr>
            <a:r>
              <a:rPr lang="sv-SE" sz="1400" dirty="0" smtClean="0">
                <a:latin typeface="+mn-lt"/>
                <a:ea typeface="Verdana" pitchFamily="34" charset="0"/>
                <a:cs typeface="Verdana" pitchFamily="34" charset="0"/>
              </a:rPr>
              <a:t>Älvstranden Utveckling AB</a:t>
            </a:r>
          </a:p>
          <a:p>
            <a:pPr>
              <a:spcAft>
                <a:spcPts val="0"/>
              </a:spcAft>
            </a:pPr>
            <a:r>
              <a:rPr lang="sv-SE" sz="1400" dirty="0" smtClean="0">
                <a:latin typeface="+mn-lt"/>
                <a:ea typeface="Verdana" pitchFamily="34" charset="0"/>
                <a:cs typeface="Verdana" pitchFamily="34" charset="0"/>
              </a:rPr>
              <a:t>Förvaltnings AB </a:t>
            </a:r>
            <a:r>
              <a:rPr lang="sv-SE" sz="1400" dirty="0" err="1" smtClean="0">
                <a:latin typeface="+mn-lt"/>
                <a:ea typeface="Verdana" pitchFamily="34" charset="0"/>
                <a:cs typeface="Verdana" pitchFamily="34" charset="0"/>
              </a:rPr>
              <a:t>GöteborgsLokaler</a:t>
            </a:r>
            <a:endParaRPr lang="sv-SE" sz="1400" dirty="0" smtClean="0">
              <a:latin typeface="+mn-lt"/>
              <a:ea typeface="Verdana" pitchFamily="34" charset="0"/>
              <a:cs typeface="Verdana" pitchFamily="34" charset="0"/>
            </a:endParaRPr>
          </a:p>
          <a:p>
            <a:pPr>
              <a:spcAft>
                <a:spcPts val="0"/>
              </a:spcAft>
            </a:pPr>
            <a:r>
              <a:rPr lang="sv-SE" sz="1400" dirty="0" smtClean="0">
                <a:latin typeface="+mn-lt"/>
                <a:ea typeface="Verdana" pitchFamily="34" charset="0"/>
                <a:cs typeface="Verdana" pitchFamily="34" charset="0"/>
              </a:rPr>
              <a:t>Göteborgs Stads Parkerings AB</a:t>
            </a:r>
          </a:p>
          <a:p>
            <a:pPr>
              <a:spcAft>
                <a:spcPts val="0"/>
              </a:spcAft>
            </a:pPr>
            <a:r>
              <a:rPr lang="sv-SE" sz="1400" dirty="0" smtClean="0">
                <a:latin typeface="+mn-lt"/>
                <a:ea typeface="Verdana" pitchFamily="34" charset="0"/>
                <a:cs typeface="Verdana" pitchFamily="34" charset="0"/>
              </a:rPr>
              <a:t>Göteborg &amp; Co Träffpunkt AB</a:t>
            </a:r>
          </a:p>
          <a:p>
            <a:pPr>
              <a:spcAft>
                <a:spcPts val="0"/>
              </a:spcAft>
            </a:pPr>
            <a:r>
              <a:rPr lang="sv-SE" sz="1400" dirty="0" smtClean="0">
                <a:latin typeface="+mn-lt"/>
                <a:ea typeface="Verdana" pitchFamily="34" charset="0"/>
                <a:cs typeface="Verdana" pitchFamily="34" charset="0"/>
              </a:rPr>
              <a:t>Got Event AB</a:t>
            </a:r>
          </a:p>
          <a:p>
            <a:pPr>
              <a:spcAft>
                <a:spcPts val="0"/>
              </a:spcAft>
            </a:pPr>
            <a:r>
              <a:rPr lang="sv-SE" sz="1400" dirty="0" smtClean="0">
                <a:latin typeface="+mn-lt"/>
                <a:ea typeface="Verdana" pitchFamily="34" charset="0"/>
                <a:cs typeface="Verdana" pitchFamily="34" charset="0"/>
              </a:rPr>
              <a:t>Liseberg AB</a:t>
            </a:r>
          </a:p>
          <a:p>
            <a:pPr>
              <a:spcAft>
                <a:spcPts val="0"/>
              </a:spcAft>
            </a:pPr>
            <a:r>
              <a:rPr lang="sv-SE" sz="1400" dirty="0" smtClean="0">
                <a:latin typeface="+mn-lt"/>
                <a:ea typeface="Verdana" pitchFamily="34" charset="0"/>
                <a:cs typeface="Verdana" pitchFamily="34" charset="0"/>
              </a:rPr>
              <a:t>Göteborgs Stadsteater AB</a:t>
            </a:r>
          </a:p>
          <a:p>
            <a:pPr>
              <a:spcAft>
                <a:spcPts val="0"/>
              </a:spcAft>
            </a:pPr>
            <a:endParaRPr lang="sv-SE" sz="1400" dirty="0">
              <a:latin typeface="+mn-lt"/>
              <a:ea typeface="Verdana" pitchFamily="34" charset="0"/>
              <a:cs typeface="Verdana" pitchFamily="34" charset="0"/>
            </a:endParaRPr>
          </a:p>
        </p:txBody>
      </p:sp>
      <p:sp>
        <p:nvSpPr>
          <p:cNvPr id="8" name="textruta 7"/>
          <p:cNvSpPr txBox="1"/>
          <p:nvPr/>
        </p:nvSpPr>
        <p:spPr>
          <a:xfrm>
            <a:off x="442051" y="1153031"/>
            <a:ext cx="8477882" cy="738664"/>
          </a:xfrm>
          <a:prstGeom prst="rect">
            <a:avLst/>
          </a:prstGeom>
          <a:noFill/>
        </p:spPr>
        <p:txBody>
          <a:bodyPr wrap="square" rtlCol="0">
            <a:spAutoFit/>
          </a:bodyPr>
          <a:lstStyle/>
          <a:p>
            <a:r>
              <a:rPr lang="sv-SE" sz="1400" b="1" dirty="0" smtClean="0">
                <a:ea typeface="Verdana" pitchFamily="34" charset="0"/>
                <a:cs typeface="Verdana" pitchFamily="34" charset="0"/>
              </a:rPr>
              <a:t>Bolag för vilka samråd ska ske med kommunstyrelsen och stadsdirektören vid tillsättandet av verkställande direktör och där kommunstyrelsen fastställer lön och övriga förmåner för verkställande direktör.</a:t>
            </a:r>
            <a:endParaRPr lang="sv-SE" sz="1400" b="1" dirty="0" err="1" smtClean="0">
              <a:ea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522000" y="362812"/>
            <a:ext cx="6738950" cy="695069"/>
          </a:xfrm>
        </p:spPr>
        <p:txBody>
          <a:bodyPr/>
          <a:lstStyle/>
          <a:p>
            <a:r>
              <a:rPr lang="sv-SE" dirty="0" smtClean="0"/>
              <a:t>Förvaltningar som berörs</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35</a:t>
            </a:fld>
            <a:endParaRPr lang="sv-SE" dirty="0"/>
          </a:p>
        </p:txBody>
      </p:sp>
      <p:sp>
        <p:nvSpPr>
          <p:cNvPr id="7" name="Platshållare för text 6"/>
          <p:cNvSpPr>
            <a:spLocks noGrp="1"/>
          </p:cNvSpPr>
          <p:nvPr>
            <p:ph type="body" sz="quarter" idx="13"/>
          </p:nvPr>
        </p:nvSpPr>
        <p:spPr>
          <a:xfrm>
            <a:off x="522000" y="2171030"/>
            <a:ext cx="8228598" cy="3894818"/>
          </a:xfrm>
        </p:spPr>
        <p:txBody>
          <a:bodyPr numCol="2"/>
          <a:lstStyle/>
          <a:p>
            <a:pPr marL="0" indent="0">
              <a:spcAft>
                <a:spcPts val="0"/>
              </a:spcAft>
              <a:buNone/>
            </a:pPr>
            <a:r>
              <a:rPr lang="sv-SE" sz="1400" dirty="0" smtClean="0">
                <a:latin typeface="+mn-lt"/>
                <a:ea typeface="Verdana" pitchFamily="34" charset="0"/>
                <a:cs typeface="Verdana" pitchFamily="34" charset="0"/>
              </a:rPr>
              <a:t> </a:t>
            </a:r>
            <a:r>
              <a:rPr lang="sv-SE" sz="1400" b="1" i="1" dirty="0" smtClean="0">
                <a:latin typeface="+mn-lt"/>
                <a:ea typeface="Verdana" pitchFamily="34" charset="0"/>
                <a:cs typeface="Verdana" pitchFamily="34" charset="0"/>
              </a:rPr>
              <a:t>Stadsdelsförvaltningar</a:t>
            </a:r>
          </a:p>
          <a:p>
            <a:pPr>
              <a:spcAft>
                <a:spcPts val="0"/>
              </a:spcAft>
            </a:pPr>
            <a:r>
              <a:rPr lang="sv-SE" sz="1400" dirty="0" smtClean="0">
                <a:latin typeface="+mn-lt"/>
                <a:ea typeface="Verdana" pitchFamily="34" charset="0"/>
                <a:cs typeface="Verdana" pitchFamily="34" charset="0"/>
              </a:rPr>
              <a:t>Angered</a:t>
            </a:r>
          </a:p>
          <a:p>
            <a:pPr>
              <a:spcAft>
                <a:spcPts val="0"/>
              </a:spcAft>
            </a:pPr>
            <a:r>
              <a:rPr lang="sv-SE" sz="1400" dirty="0" smtClean="0">
                <a:latin typeface="+mn-lt"/>
                <a:ea typeface="Verdana" pitchFamily="34" charset="0"/>
                <a:cs typeface="Verdana" pitchFamily="34" charset="0"/>
              </a:rPr>
              <a:t>Östra Göteborg</a:t>
            </a:r>
          </a:p>
          <a:p>
            <a:pPr>
              <a:spcAft>
                <a:spcPts val="0"/>
              </a:spcAft>
            </a:pPr>
            <a:r>
              <a:rPr lang="sv-SE" sz="1400" dirty="0" err="1" smtClean="0">
                <a:latin typeface="+mn-lt"/>
                <a:ea typeface="Verdana" pitchFamily="34" charset="0"/>
                <a:cs typeface="Verdana" pitchFamily="34" charset="0"/>
              </a:rPr>
              <a:t>Örgryte-Härlanda</a:t>
            </a:r>
            <a:endParaRPr lang="sv-SE" sz="1400" dirty="0" smtClean="0">
              <a:latin typeface="+mn-lt"/>
              <a:ea typeface="Verdana" pitchFamily="34" charset="0"/>
              <a:cs typeface="Verdana" pitchFamily="34" charset="0"/>
            </a:endParaRPr>
          </a:p>
          <a:p>
            <a:pPr>
              <a:spcAft>
                <a:spcPts val="0"/>
              </a:spcAft>
            </a:pPr>
            <a:r>
              <a:rPr lang="sv-SE" sz="1400" dirty="0" smtClean="0">
                <a:latin typeface="+mn-lt"/>
                <a:ea typeface="Verdana" pitchFamily="34" charset="0"/>
                <a:cs typeface="Verdana" pitchFamily="34" charset="0"/>
              </a:rPr>
              <a:t>Centrum</a:t>
            </a:r>
          </a:p>
          <a:p>
            <a:pPr>
              <a:spcAft>
                <a:spcPts val="0"/>
              </a:spcAft>
            </a:pPr>
            <a:r>
              <a:rPr lang="sv-SE" sz="1400" dirty="0" smtClean="0">
                <a:latin typeface="+mn-lt"/>
                <a:ea typeface="Verdana" pitchFamily="34" charset="0"/>
                <a:cs typeface="Verdana" pitchFamily="34" charset="0"/>
              </a:rPr>
              <a:t>Majorna-Linné</a:t>
            </a:r>
          </a:p>
          <a:p>
            <a:pPr>
              <a:spcAft>
                <a:spcPts val="0"/>
              </a:spcAft>
            </a:pPr>
            <a:r>
              <a:rPr lang="sv-SE" sz="1400" dirty="0" err="1" smtClean="0">
                <a:latin typeface="+mn-lt"/>
                <a:ea typeface="Verdana" pitchFamily="34" charset="0"/>
                <a:cs typeface="Verdana" pitchFamily="34" charset="0"/>
              </a:rPr>
              <a:t>Askim-Frölunda-Högsbo</a:t>
            </a:r>
            <a:endParaRPr lang="sv-SE" sz="1400" dirty="0" smtClean="0">
              <a:latin typeface="+mn-lt"/>
              <a:ea typeface="Verdana" pitchFamily="34" charset="0"/>
              <a:cs typeface="Verdana" pitchFamily="34" charset="0"/>
            </a:endParaRPr>
          </a:p>
          <a:p>
            <a:pPr>
              <a:spcAft>
                <a:spcPts val="0"/>
              </a:spcAft>
            </a:pPr>
            <a:r>
              <a:rPr lang="sv-SE" sz="1400" dirty="0" smtClean="0">
                <a:latin typeface="+mn-lt"/>
                <a:ea typeface="Verdana" pitchFamily="34" charset="0"/>
                <a:cs typeface="Verdana" pitchFamily="34" charset="0"/>
              </a:rPr>
              <a:t>Västra Göteborg</a:t>
            </a:r>
          </a:p>
          <a:p>
            <a:pPr>
              <a:spcAft>
                <a:spcPts val="0"/>
              </a:spcAft>
            </a:pPr>
            <a:r>
              <a:rPr lang="sv-SE" sz="1400" dirty="0" smtClean="0">
                <a:latin typeface="+mn-lt"/>
                <a:ea typeface="Verdana" pitchFamily="34" charset="0"/>
                <a:cs typeface="Verdana" pitchFamily="34" charset="0"/>
              </a:rPr>
              <a:t>Västra Hisingen</a:t>
            </a:r>
          </a:p>
          <a:p>
            <a:pPr>
              <a:spcAft>
                <a:spcPts val="0"/>
              </a:spcAft>
            </a:pPr>
            <a:r>
              <a:rPr lang="sv-SE" sz="1400" dirty="0" smtClean="0">
                <a:latin typeface="+mn-lt"/>
                <a:ea typeface="Verdana" pitchFamily="34" charset="0"/>
                <a:cs typeface="Verdana" pitchFamily="34" charset="0"/>
              </a:rPr>
              <a:t>Lundby</a:t>
            </a:r>
          </a:p>
          <a:p>
            <a:pPr>
              <a:spcAft>
                <a:spcPts val="0"/>
              </a:spcAft>
            </a:pPr>
            <a:r>
              <a:rPr lang="sv-SE" sz="1400" dirty="0" smtClean="0">
                <a:latin typeface="+mn-lt"/>
                <a:ea typeface="Verdana" pitchFamily="34" charset="0"/>
                <a:cs typeface="Verdana" pitchFamily="34" charset="0"/>
              </a:rPr>
              <a:t>Norra Hisingen</a:t>
            </a:r>
          </a:p>
          <a:p>
            <a:pPr>
              <a:spcAft>
                <a:spcPts val="0"/>
              </a:spcAft>
              <a:buNone/>
            </a:pPr>
            <a:endParaRPr lang="sv-SE" sz="1400" dirty="0" smtClean="0">
              <a:latin typeface="+mn-lt"/>
              <a:ea typeface="Verdana" pitchFamily="34" charset="0"/>
              <a:cs typeface="Verdana" pitchFamily="34" charset="0"/>
            </a:endParaRPr>
          </a:p>
          <a:p>
            <a:pPr>
              <a:spcAft>
                <a:spcPts val="0"/>
              </a:spcAft>
              <a:buNone/>
            </a:pPr>
            <a:endParaRPr lang="sv-SE" sz="1400" b="1" i="1" dirty="0" smtClean="0">
              <a:latin typeface="+mn-lt"/>
              <a:ea typeface="Verdana" pitchFamily="34" charset="0"/>
              <a:cs typeface="Verdana" pitchFamily="34" charset="0"/>
            </a:endParaRPr>
          </a:p>
          <a:p>
            <a:pPr>
              <a:spcAft>
                <a:spcPts val="0"/>
              </a:spcAft>
              <a:buNone/>
            </a:pPr>
            <a:endParaRPr lang="sv-SE" sz="1400" b="1" i="1" dirty="0" smtClean="0">
              <a:latin typeface="+mn-lt"/>
              <a:ea typeface="Verdana" pitchFamily="34" charset="0"/>
              <a:cs typeface="Verdana" pitchFamily="34" charset="0"/>
            </a:endParaRPr>
          </a:p>
          <a:p>
            <a:pPr>
              <a:spcAft>
                <a:spcPts val="0"/>
              </a:spcAft>
              <a:buNone/>
            </a:pPr>
            <a:endParaRPr lang="sv-SE" sz="1400" b="1" i="1" dirty="0" smtClean="0">
              <a:latin typeface="+mn-lt"/>
              <a:ea typeface="Verdana" pitchFamily="34" charset="0"/>
              <a:cs typeface="Verdana" pitchFamily="34" charset="0"/>
            </a:endParaRPr>
          </a:p>
          <a:p>
            <a:pPr>
              <a:spcAft>
                <a:spcPts val="0"/>
              </a:spcAft>
              <a:buNone/>
            </a:pPr>
            <a:endParaRPr lang="sv-SE" sz="1400" b="1" i="1" dirty="0" smtClean="0">
              <a:latin typeface="+mn-lt"/>
              <a:ea typeface="Verdana" pitchFamily="34" charset="0"/>
              <a:cs typeface="Verdana" pitchFamily="34" charset="0"/>
            </a:endParaRPr>
          </a:p>
          <a:p>
            <a:pPr>
              <a:spcAft>
                <a:spcPts val="0"/>
              </a:spcAft>
              <a:buNone/>
            </a:pPr>
            <a:endParaRPr lang="sv-SE" sz="1400" b="1" i="1" dirty="0" smtClean="0">
              <a:latin typeface="+mn-lt"/>
              <a:ea typeface="Verdana" pitchFamily="34" charset="0"/>
              <a:cs typeface="Verdana" pitchFamily="34" charset="0"/>
            </a:endParaRPr>
          </a:p>
          <a:p>
            <a:pPr>
              <a:spcAft>
                <a:spcPts val="0"/>
              </a:spcAft>
              <a:buNone/>
            </a:pPr>
            <a:endParaRPr lang="sv-SE" sz="1400" b="1" i="1" dirty="0" smtClean="0">
              <a:latin typeface="+mn-lt"/>
              <a:ea typeface="Verdana" pitchFamily="34" charset="0"/>
              <a:cs typeface="Verdana" pitchFamily="34" charset="0"/>
            </a:endParaRPr>
          </a:p>
          <a:p>
            <a:pPr>
              <a:spcAft>
                <a:spcPts val="0"/>
              </a:spcAft>
              <a:buNone/>
            </a:pPr>
            <a:endParaRPr lang="sv-SE" sz="1400" b="1" i="1" dirty="0" smtClean="0">
              <a:latin typeface="+mn-lt"/>
              <a:ea typeface="Verdana" pitchFamily="34" charset="0"/>
              <a:cs typeface="Verdana" pitchFamily="34" charset="0"/>
            </a:endParaRPr>
          </a:p>
          <a:p>
            <a:pPr>
              <a:spcAft>
                <a:spcPts val="0"/>
              </a:spcAft>
              <a:buNone/>
            </a:pPr>
            <a:r>
              <a:rPr lang="sv-SE" sz="1400" b="1" i="1" dirty="0" smtClean="0">
                <a:latin typeface="+mn-lt"/>
                <a:ea typeface="Verdana" pitchFamily="34" charset="0"/>
                <a:cs typeface="Verdana" pitchFamily="34" charset="0"/>
              </a:rPr>
              <a:t>Fackförvaltningar</a:t>
            </a:r>
            <a:endParaRPr lang="sv-SE" sz="1400" dirty="0" smtClean="0">
              <a:latin typeface="+mn-lt"/>
              <a:ea typeface="Verdana" pitchFamily="34" charset="0"/>
              <a:cs typeface="Verdana" pitchFamily="34" charset="0"/>
            </a:endParaRPr>
          </a:p>
          <a:p>
            <a:pPr>
              <a:spcAft>
                <a:spcPts val="0"/>
              </a:spcAft>
            </a:pPr>
            <a:r>
              <a:rPr lang="sv-SE" sz="1400" dirty="0" smtClean="0">
                <a:latin typeface="+mn-lt"/>
                <a:ea typeface="Verdana" pitchFamily="34" charset="0"/>
                <a:cs typeface="Verdana" pitchFamily="34" charset="0"/>
              </a:rPr>
              <a:t>Stadsbyggnadskontoret</a:t>
            </a:r>
          </a:p>
          <a:p>
            <a:pPr>
              <a:spcAft>
                <a:spcPts val="0"/>
              </a:spcAft>
            </a:pPr>
            <a:r>
              <a:rPr lang="sv-SE" sz="1400" dirty="0" smtClean="0">
                <a:latin typeface="+mn-lt"/>
                <a:ea typeface="Verdana" pitchFamily="34" charset="0"/>
                <a:cs typeface="Verdana" pitchFamily="34" charset="0"/>
              </a:rPr>
              <a:t>Fastighetskontoret</a:t>
            </a:r>
          </a:p>
          <a:p>
            <a:pPr>
              <a:spcAft>
                <a:spcPts val="0"/>
              </a:spcAft>
            </a:pPr>
            <a:r>
              <a:rPr lang="sv-SE" sz="1400" dirty="0" smtClean="0">
                <a:latin typeface="+mn-lt"/>
                <a:ea typeface="Verdana" pitchFamily="34" charset="0"/>
                <a:cs typeface="Verdana" pitchFamily="34" charset="0"/>
              </a:rPr>
              <a:t>Färdtjänstförvaltningen</a:t>
            </a:r>
          </a:p>
          <a:p>
            <a:pPr>
              <a:spcAft>
                <a:spcPts val="0"/>
              </a:spcAft>
            </a:pPr>
            <a:r>
              <a:rPr lang="sv-SE" sz="1400" dirty="0" smtClean="0">
                <a:latin typeface="+mn-lt"/>
                <a:ea typeface="Verdana" pitchFamily="34" charset="0"/>
                <a:cs typeface="Verdana" pitchFamily="34" charset="0"/>
              </a:rPr>
              <a:t>Idrotts- och föreningsförvaltningen</a:t>
            </a:r>
          </a:p>
          <a:p>
            <a:pPr>
              <a:spcAft>
                <a:spcPts val="0"/>
              </a:spcAft>
            </a:pPr>
            <a:r>
              <a:rPr lang="sv-SE" sz="1400" dirty="0" smtClean="0">
                <a:latin typeface="+mn-lt"/>
                <a:ea typeface="Verdana" pitchFamily="34" charset="0"/>
                <a:cs typeface="Verdana" pitchFamily="34" charset="0"/>
              </a:rPr>
              <a:t>Kulturförvaltningen</a:t>
            </a:r>
          </a:p>
          <a:p>
            <a:pPr>
              <a:spcAft>
                <a:spcPts val="0"/>
              </a:spcAft>
            </a:pPr>
            <a:r>
              <a:rPr lang="sv-SE" sz="1400" dirty="0" smtClean="0">
                <a:latin typeface="+mn-lt"/>
                <a:ea typeface="Verdana" pitchFamily="34" charset="0"/>
                <a:cs typeface="Verdana" pitchFamily="34" charset="0"/>
              </a:rPr>
              <a:t>Lokalförvaltningen</a:t>
            </a:r>
          </a:p>
          <a:p>
            <a:pPr>
              <a:spcAft>
                <a:spcPts val="0"/>
              </a:spcAft>
            </a:pPr>
            <a:r>
              <a:rPr lang="sv-SE" sz="1400" dirty="0" smtClean="0">
                <a:latin typeface="+mn-lt"/>
                <a:ea typeface="Verdana" pitchFamily="34" charset="0"/>
                <a:cs typeface="Verdana" pitchFamily="34" charset="0"/>
              </a:rPr>
              <a:t>Miljöförvaltningen</a:t>
            </a:r>
          </a:p>
          <a:p>
            <a:pPr>
              <a:spcAft>
                <a:spcPts val="0"/>
              </a:spcAft>
            </a:pPr>
            <a:r>
              <a:rPr lang="sv-SE" sz="1400" dirty="0" smtClean="0">
                <a:latin typeface="+mn-lt"/>
                <a:ea typeface="Verdana" pitchFamily="34" charset="0"/>
                <a:cs typeface="Verdana" pitchFamily="34" charset="0"/>
              </a:rPr>
              <a:t>Arbetsmarknad och vuxenutbildning</a:t>
            </a:r>
          </a:p>
          <a:p>
            <a:pPr>
              <a:spcAft>
                <a:spcPts val="0"/>
              </a:spcAft>
            </a:pPr>
            <a:r>
              <a:rPr lang="sv-SE" sz="1400" dirty="0" err="1" smtClean="0">
                <a:latin typeface="+mn-lt"/>
                <a:ea typeface="Verdana" pitchFamily="34" charset="0"/>
                <a:cs typeface="Verdana" pitchFamily="34" charset="0"/>
              </a:rPr>
              <a:t>Intraservice</a:t>
            </a:r>
            <a:endParaRPr lang="sv-SE" sz="1400" dirty="0" smtClean="0">
              <a:latin typeface="+mn-lt"/>
              <a:ea typeface="Verdana" pitchFamily="34" charset="0"/>
              <a:cs typeface="Verdana" pitchFamily="34" charset="0"/>
            </a:endParaRPr>
          </a:p>
          <a:p>
            <a:pPr>
              <a:spcAft>
                <a:spcPts val="0"/>
              </a:spcAft>
            </a:pPr>
            <a:r>
              <a:rPr lang="sv-SE" sz="1400" dirty="0" smtClean="0">
                <a:latin typeface="+mn-lt"/>
                <a:ea typeface="Verdana" pitchFamily="34" charset="0"/>
                <a:cs typeface="Verdana" pitchFamily="34" charset="0"/>
              </a:rPr>
              <a:t>Konsument och medborgarservice</a:t>
            </a:r>
          </a:p>
          <a:p>
            <a:pPr>
              <a:spcAft>
                <a:spcPts val="0"/>
              </a:spcAft>
            </a:pPr>
            <a:r>
              <a:rPr lang="sv-SE" sz="1400" dirty="0" smtClean="0">
                <a:latin typeface="+mn-lt"/>
                <a:ea typeface="Verdana" pitchFamily="34" charset="0"/>
                <a:cs typeface="Verdana" pitchFamily="34" charset="0"/>
              </a:rPr>
              <a:t>Park och naturförvaltningen</a:t>
            </a:r>
          </a:p>
          <a:p>
            <a:pPr>
              <a:spcAft>
                <a:spcPts val="0"/>
              </a:spcAft>
            </a:pPr>
            <a:r>
              <a:rPr lang="sv-SE" sz="1400" dirty="0" smtClean="0">
                <a:latin typeface="+mn-lt"/>
                <a:ea typeface="Verdana" pitchFamily="34" charset="0"/>
                <a:cs typeface="Verdana" pitchFamily="34" charset="0"/>
              </a:rPr>
              <a:t>Sociala resursförvaltningen</a:t>
            </a:r>
          </a:p>
          <a:p>
            <a:pPr>
              <a:spcAft>
                <a:spcPts val="0"/>
              </a:spcAft>
            </a:pPr>
            <a:r>
              <a:rPr lang="sv-SE" sz="1400" dirty="0" smtClean="0">
                <a:latin typeface="+mn-lt"/>
                <a:ea typeface="Verdana" pitchFamily="34" charset="0"/>
                <a:cs typeface="Verdana" pitchFamily="34" charset="0"/>
              </a:rPr>
              <a:t>Trafikkontoret</a:t>
            </a:r>
          </a:p>
          <a:p>
            <a:pPr>
              <a:spcAft>
                <a:spcPts val="0"/>
              </a:spcAft>
            </a:pPr>
            <a:r>
              <a:rPr lang="sv-SE" sz="1400" dirty="0" smtClean="0">
                <a:latin typeface="+mn-lt"/>
                <a:ea typeface="Verdana" pitchFamily="34" charset="0"/>
                <a:cs typeface="Verdana" pitchFamily="34" charset="0"/>
              </a:rPr>
              <a:t>Utbildningsförvaltningen</a:t>
            </a:r>
          </a:p>
          <a:p>
            <a:pPr>
              <a:spcAft>
                <a:spcPts val="0"/>
              </a:spcAft>
            </a:pPr>
            <a:r>
              <a:rPr lang="sv-SE" sz="1400" dirty="0" smtClean="0">
                <a:latin typeface="+mn-lt"/>
                <a:ea typeface="Verdana" pitchFamily="34" charset="0"/>
                <a:cs typeface="Verdana" pitchFamily="34" charset="0"/>
              </a:rPr>
              <a:t>Överförmyndarförvaltningen</a:t>
            </a:r>
          </a:p>
          <a:p>
            <a:pPr>
              <a:spcAft>
                <a:spcPts val="0"/>
              </a:spcAft>
            </a:pPr>
            <a:r>
              <a:rPr lang="sv-SE" sz="1400" dirty="0" smtClean="0">
                <a:latin typeface="+mn-lt"/>
                <a:ea typeface="Verdana" pitchFamily="34" charset="0"/>
                <a:cs typeface="Verdana" pitchFamily="34" charset="0"/>
              </a:rPr>
              <a:t>Kretslopp och vatten</a:t>
            </a:r>
          </a:p>
          <a:p>
            <a:pPr>
              <a:spcAft>
                <a:spcPts val="0"/>
              </a:spcAft>
            </a:pPr>
            <a:r>
              <a:rPr lang="sv-SE" sz="1400" dirty="0" smtClean="0">
                <a:latin typeface="+mn-lt"/>
                <a:ea typeface="Verdana" pitchFamily="34" charset="0"/>
                <a:cs typeface="Verdana" pitchFamily="34" charset="0"/>
              </a:rPr>
              <a:t>Arkivnämnden</a:t>
            </a:r>
          </a:p>
          <a:p>
            <a:pPr>
              <a:spcAft>
                <a:spcPts val="0"/>
              </a:spcAft>
            </a:pPr>
            <a:endParaRPr lang="sv-SE" sz="1400" dirty="0">
              <a:latin typeface="+mn-lt"/>
              <a:ea typeface="Verdana" pitchFamily="34" charset="0"/>
              <a:cs typeface="Verdana" pitchFamily="34" charset="0"/>
            </a:endParaRPr>
          </a:p>
        </p:txBody>
      </p:sp>
      <p:sp>
        <p:nvSpPr>
          <p:cNvPr id="8" name="textruta 7"/>
          <p:cNvSpPr txBox="1"/>
          <p:nvPr/>
        </p:nvSpPr>
        <p:spPr>
          <a:xfrm>
            <a:off x="465555" y="1165291"/>
            <a:ext cx="7784828" cy="830997"/>
          </a:xfrm>
          <a:prstGeom prst="rect">
            <a:avLst/>
          </a:prstGeom>
          <a:noFill/>
        </p:spPr>
        <p:txBody>
          <a:bodyPr wrap="square" rtlCol="0">
            <a:spAutoFit/>
          </a:bodyPr>
          <a:lstStyle/>
          <a:p>
            <a:r>
              <a:rPr lang="sv-SE" sz="1600" dirty="0" smtClean="0">
                <a:ea typeface="Verdana" pitchFamily="34" charset="0"/>
                <a:cs typeface="Verdana" pitchFamily="34" charset="0"/>
              </a:rPr>
              <a:t>Kommunstyrelsen har delegerat till Stadsdirektören att: Besluta om lön jämte övriga förmåner för förvaltningschefer samt bolagschefer där det är beslutat i särskild ordning att det ankommer på kommunstyrelsen.</a:t>
            </a:r>
            <a:endParaRPr lang="sv-SE" sz="1600" b="1" dirty="0" smtClean="0">
              <a:ea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Diskussion/fråga</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36</a:t>
            </a:fld>
            <a:endParaRPr lang="sv-SE" dirty="0">
              <a:solidFill>
                <a:prstClr val="white"/>
              </a:solidFill>
            </a:endParaRPr>
          </a:p>
        </p:txBody>
      </p:sp>
      <p:sp>
        <p:nvSpPr>
          <p:cNvPr id="2" name="Platshållare för sidfot 1"/>
          <p:cNvSpPr>
            <a:spLocks noGrp="1"/>
          </p:cNvSpPr>
          <p:nvPr>
            <p:ph type="ftr" sz="quarter" idx="15"/>
          </p:nvPr>
        </p:nvSpPr>
        <p:spPr/>
        <p:txBody>
          <a:bodyPr/>
          <a:lstStyle/>
          <a:p>
            <a:r>
              <a:rPr lang="sv-SE" smtClean="0">
                <a:solidFill>
                  <a:prstClr val="white"/>
                </a:solidFill>
              </a:rPr>
              <a:t>HÅLLBAR STAD – ÖPPEN FÖR VÄRLDEN </a:t>
            </a:r>
            <a:endParaRPr lang="en-GB" dirty="0">
              <a:solidFill>
                <a:prstClr val="white"/>
              </a:solidFill>
            </a:endParaRPr>
          </a:p>
        </p:txBody>
      </p:sp>
      <p:sp>
        <p:nvSpPr>
          <p:cNvPr id="6" name="Platshållare för text 5"/>
          <p:cNvSpPr>
            <a:spLocks noGrp="1"/>
          </p:cNvSpPr>
          <p:nvPr>
            <p:ph type="body" sz="quarter" idx="13"/>
          </p:nvPr>
        </p:nvSpPr>
        <p:spPr>
          <a:xfrm>
            <a:off x="522000" y="1440000"/>
            <a:ext cx="8228598" cy="4694400"/>
          </a:xfrm>
        </p:spPr>
        <p:txBody>
          <a:bodyPr/>
          <a:lstStyle/>
          <a:p>
            <a:r>
              <a:rPr lang="sv-SE" sz="2800" dirty="0" smtClean="0"/>
              <a:t>Sker en kontinuerlig återkoppling från ordförande/presidiet på direktörens/VD:s leverans till den egna nämnden/styrelsen?</a:t>
            </a:r>
          </a:p>
          <a:p>
            <a:endParaRPr lang="sv-SE" sz="2800" dirty="0" smtClean="0"/>
          </a:p>
          <a:p>
            <a:endParaRPr lang="sv-SE" sz="2800" dirty="0" smtClean="0"/>
          </a:p>
          <a:p>
            <a:pPr lvl="1"/>
            <a:r>
              <a:rPr lang="sv-SE" sz="2800" dirty="0" smtClean="0"/>
              <a:t>Om den sker vilken påverkan har en sådan återkoppling jämfört om den inte sker?</a:t>
            </a:r>
          </a:p>
          <a:p>
            <a:endParaRPr lang="sv-SE" sz="2800" dirty="0" smtClean="0"/>
          </a:p>
          <a:p>
            <a:pPr>
              <a:buNone/>
            </a:pPr>
            <a:endParaRPr lang="sv-SE" sz="2800" dirty="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Grov tidplan för arbetet 2016</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37</a:t>
            </a:fld>
            <a:endParaRPr lang="sv-SE" dirty="0"/>
          </a:p>
        </p:txBody>
      </p:sp>
      <p:graphicFrame>
        <p:nvGraphicFramePr>
          <p:cNvPr id="5" name="Tabell 4"/>
          <p:cNvGraphicFramePr>
            <a:graphicFrameLocks noGrp="1"/>
          </p:cNvGraphicFramePr>
          <p:nvPr/>
        </p:nvGraphicFramePr>
        <p:xfrm>
          <a:off x="128598" y="1170771"/>
          <a:ext cx="8822897" cy="5608320"/>
        </p:xfrm>
        <a:graphic>
          <a:graphicData uri="http://schemas.openxmlformats.org/drawingml/2006/table">
            <a:tbl>
              <a:tblPr firstRow="1" bandRow="1">
                <a:tableStyleId>{5C22544A-7EE6-4342-B048-85BDC9FD1C3A}</a:tableStyleId>
              </a:tblPr>
              <a:tblGrid>
                <a:gridCol w="3447071"/>
                <a:gridCol w="3644328"/>
                <a:gridCol w="1731498"/>
              </a:tblGrid>
              <a:tr h="370840">
                <a:tc>
                  <a:txBody>
                    <a:bodyPr/>
                    <a:lstStyle/>
                    <a:p>
                      <a:pPr marL="0" algn="l">
                        <a:spcAft>
                          <a:spcPts val="0"/>
                        </a:spcAft>
                      </a:pPr>
                      <a:r>
                        <a:rPr lang="sv-SE" sz="1100" dirty="0">
                          <a:solidFill>
                            <a:schemeClr val="tx1">
                              <a:lumMod val="50000"/>
                            </a:schemeClr>
                          </a:solidFill>
                          <a:latin typeface="Times New Roman"/>
                          <a:ea typeface="Times New Roman"/>
                        </a:rPr>
                        <a:t>Aktivitet</a:t>
                      </a:r>
                    </a:p>
                  </a:txBody>
                  <a:tcPr marL="45720" marR="45720"/>
                </a:tc>
                <a:tc>
                  <a:txBody>
                    <a:bodyPr/>
                    <a:lstStyle/>
                    <a:p>
                      <a:pPr marL="0" algn="l">
                        <a:spcAft>
                          <a:spcPts val="0"/>
                        </a:spcAft>
                      </a:pPr>
                      <a:r>
                        <a:rPr lang="sv-SE" sz="1100">
                          <a:solidFill>
                            <a:schemeClr val="tx1">
                              <a:lumMod val="50000"/>
                            </a:schemeClr>
                          </a:solidFill>
                          <a:latin typeface="Times New Roman"/>
                          <a:ea typeface="Times New Roman"/>
                        </a:rPr>
                        <a:t>Tidpunkt / period</a:t>
                      </a:r>
                    </a:p>
                  </a:txBody>
                  <a:tcPr marL="45720" marR="45720"/>
                </a:tc>
                <a:tc>
                  <a:txBody>
                    <a:bodyPr/>
                    <a:lstStyle/>
                    <a:p>
                      <a:pPr marL="0" algn="l">
                        <a:spcAft>
                          <a:spcPts val="0"/>
                        </a:spcAft>
                      </a:pPr>
                      <a:r>
                        <a:rPr lang="sv-SE" sz="1100">
                          <a:solidFill>
                            <a:schemeClr val="tx1">
                              <a:lumMod val="50000"/>
                            </a:schemeClr>
                          </a:solidFill>
                          <a:latin typeface="Times New Roman"/>
                          <a:ea typeface="Times New Roman"/>
                        </a:rPr>
                        <a:t>Ansvar </a:t>
                      </a:r>
                    </a:p>
                  </a:txBody>
                  <a:tcPr marL="45720" marR="45720"/>
                </a:tc>
              </a:tr>
              <a:tr h="370840">
                <a:tc>
                  <a:txBody>
                    <a:bodyPr/>
                    <a:lstStyle/>
                    <a:p>
                      <a:pPr marL="0" algn="l">
                        <a:spcAft>
                          <a:spcPts val="0"/>
                        </a:spcAft>
                      </a:pPr>
                      <a:r>
                        <a:rPr lang="sv-SE" sz="1100" dirty="0">
                          <a:solidFill>
                            <a:schemeClr val="tx1">
                              <a:lumMod val="50000"/>
                            </a:schemeClr>
                          </a:solidFill>
                          <a:latin typeface="Times New Roman"/>
                          <a:ea typeface="Times New Roman"/>
                        </a:rPr>
                        <a:t>Översyn av kompetenskriterier för exekutiva chefer</a:t>
                      </a: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Görs inför </a:t>
                      </a:r>
                      <a:r>
                        <a:rPr lang="sv-SE" sz="1100" dirty="0">
                          <a:solidFill>
                            <a:schemeClr val="tx1">
                              <a:lumMod val="50000"/>
                            </a:schemeClr>
                          </a:solidFill>
                          <a:latin typeface="Times New Roman"/>
                          <a:ea typeface="Times New Roman"/>
                        </a:rPr>
                        <a:t>2017 – </a:t>
                      </a:r>
                      <a:r>
                        <a:rPr lang="sv-SE" sz="1100" dirty="0" smtClean="0">
                          <a:solidFill>
                            <a:schemeClr val="tx1">
                              <a:lumMod val="50000"/>
                            </a:schemeClr>
                          </a:solidFill>
                          <a:latin typeface="Times New Roman"/>
                          <a:ea typeface="Times New Roman"/>
                        </a:rPr>
                        <a:t> arbetet startar </a:t>
                      </a:r>
                      <a:r>
                        <a:rPr lang="sv-SE" sz="1100" dirty="0">
                          <a:solidFill>
                            <a:schemeClr val="tx1">
                              <a:lumMod val="50000"/>
                            </a:schemeClr>
                          </a:solidFill>
                          <a:latin typeface="Times New Roman"/>
                          <a:ea typeface="Times New Roman"/>
                        </a:rPr>
                        <a:t>hösten </a:t>
                      </a:r>
                      <a:r>
                        <a:rPr lang="sv-SE" sz="1100" dirty="0" smtClean="0">
                          <a:solidFill>
                            <a:schemeClr val="tx1">
                              <a:lumMod val="50000"/>
                            </a:schemeClr>
                          </a:solidFill>
                          <a:latin typeface="Times New Roman"/>
                          <a:ea typeface="Times New Roman"/>
                        </a:rPr>
                        <a:t>2015</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a:solidFill>
                            <a:schemeClr val="tx1">
                              <a:lumMod val="50000"/>
                            </a:schemeClr>
                          </a:solidFill>
                          <a:latin typeface="Times New Roman"/>
                          <a:ea typeface="Times New Roman"/>
                        </a:rPr>
                        <a:t>HR-direktör</a:t>
                      </a:r>
                    </a:p>
                  </a:txBody>
                  <a:tcPr marL="45720" marR="45720"/>
                </a:tc>
              </a:tr>
              <a:tr h="370840">
                <a:tc>
                  <a:txBody>
                    <a:bodyPr/>
                    <a:lstStyle/>
                    <a:p>
                      <a:pPr marL="0" algn="l">
                        <a:spcAft>
                          <a:spcPts val="0"/>
                        </a:spcAft>
                      </a:pPr>
                      <a:r>
                        <a:rPr lang="sv-SE" sz="1100" dirty="0">
                          <a:solidFill>
                            <a:schemeClr val="tx1">
                              <a:lumMod val="50000"/>
                            </a:schemeClr>
                          </a:solidFill>
                          <a:latin typeface="Times New Roman"/>
                          <a:ea typeface="Times New Roman"/>
                        </a:rPr>
                        <a:t>Inhämta bedömning av chefens prestation från nämnd/styrelse via </a:t>
                      </a:r>
                      <a:r>
                        <a:rPr lang="sv-SE" sz="1100" dirty="0" smtClean="0">
                          <a:solidFill>
                            <a:schemeClr val="tx1">
                              <a:lumMod val="50000"/>
                            </a:schemeClr>
                          </a:solidFill>
                          <a:latin typeface="Times New Roman"/>
                          <a:ea typeface="Times New Roman"/>
                        </a:rPr>
                        <a:t>presidiet. </a:t>
                      </a:r>
                      <a:r>
                        <a:rPr lang="sv-SE" sz="1100" dirty="0" err="1" smtClean="0">
                          <a:solidFill>
                            <a:schemeClr val="tx1">
                              <a:lumMod val="50000"/>
                            </a:schemeClr>
                          </a:solidFill>
                          <a:latin typeface="Times New Roman"/>
                          <a:ea typeface="Times New Roman"/>
                        </a:rPr>
                        <a:t>HR-direktören</a:t>
                      </a:r>
                      <a:r>
                        <a:rPr lang="sv-SE" sz="1100" baseline="0" dirty="0" smtClean="0">
                          <a:solidFill>
                            <a:schemeClr val="tx1">
                              <a:lumMod val="50000"/>
                            </a:schemeClr>
                          </a:solidFill>
                          <a:latin typeface="Times New Roman"/>
                          <a:ea typeface="Times New Roman"/>
                        </a:rPr>
                        <a:t> återkopplar till respektive </a:t>
                      </a:r>
                      <a:r>
                        <a:rPr lang="sv-SE" sz="1100" baseline="0" dirty="0" err="1" smtClean="0">
                          <a:solidFill>
                            <a:schemeClr val="tx1">
                              <a:lumMod val="50000"/>
                            </a:schemeClr>
                          </a:solidFill>
                          <a:latin typeface="Times New Roman"/>
                          <a:ea typeface="Times New Roman"/>
                        </a:rPr>
                        <a:t>presidie</a:t>
                      </a:r>
                      <a:r>
                        <a:rPr lang="sv-SE" sz="1100" baseline="0" dirty="0" smtClean="0">
                          <a:solidFill>
                            <a:schemeClr val="tx1">
                              <a:lumMod val="50000"/>
                            </a:schemeClr>
                          </a:solidFill>
                          <a:latin typeface="Times New Roman"/>
                          <a:ea typeface="Times New Roman"/>
                        </a:rPr>
                        <a:t> om underlagen inte fyller behoven.</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Sänds </a:t>
                      </a:r>
                      <a:r>
                        <a:rPr lang="sv-SE" sz="1100" dirty="0">
                          <a:solidFill>
                            <a:schemeClr val="tx1">
                              <a:lumMod val="50000"/>
                            </a:schemeClr>
                          </a:solidFill>
                          <a:latin typeface="Times New Roman"/>
                          <a:ea typeface="Times New Roman"/>
                        </a:rPr>
                        <a:t>ut i </a:t>
                      </a:r>
                      <a:r>
                        <a:rPr lang="sv-SE" sz="1100" dirty="0" smtClean="0">
                          <a:solidFill>
                            <a:schemeClr val="tx1">
                              <a:lumMod val="50000"/>
                            </a:schemeClr>
                          </a:solidFill>
                          <a:latin typeface="Times New Roman"/>
                          <a:ea typeface="Times New Roman"/>
                        </a:rPr>
                        <a:t>mitten av oktober</a:t>
                      </a:r>
                      <a:r>
                        <a:rPr lang="sv-SE" sz="1100" dirty="0">
                          <a:solidFill>
                            <a:schemeClr val="tx1">
                              <a:lumMod val="50000"/>
                            </a:schemeClr>
                          </a:solidFill>
                          <a:latin typeface="Times New Roman"/>
                          <a:ea typeface="Times New Roman"/>
                        </a:rPr>
                        <a:t>, svar senast i slutet av </a:t>
                      </a:r>
                      <a:r>
                        <a:rPr lang="sv-SE" sz="1100" dirty="0" smtClean="0">
                          <a:solidFill>
                            <a:schemeClr val="tx1">
                              <a:lumMod val="50000"/>
                            </a:schemeClr>
                          </a:solidFill>
                          <a:latin typeface="Times New Roman"/>
                          <a:ea typeface="Times New Roman"/>
                        </a:rPr>
                        <a:t>december. </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Stadsdirektör</a:t>
                      </a:r>
                    </a:p>
                    <a:p>
                      <a:pPr marL="0" algn="l">
                        <a:spcAft>
                          <a:spcPts val="0"/>
                        </a:spcAft>
                      </a:pPr>
                      <a:r>
                        <a:rPr lang="sv-SE" sz="1100" dirty="0" err="1" smtClean="0">
                          <a:solidFill>
                            <a:schemeClr val="tx1">
                              <a:lumMod val="50000"/>
                            </a:schemeClr>
                          </a:solidFill>
                          <a:latin typeface="Times New Roman"/>
                          <a:ea typeface="Times New Roman"/>
                        </a:rPr>
                        <a:t>HR-direktör</a:t>
                      </a:r>
                      <a:endParaRPr lang="sv-SE" sz="1100" dirty="0">
                        <a:solidFill>
                          <a:schemeClr val="tx1">
                            <a:lumMod val="50000"/>
                          </a:schemeClr>
                        </a:solidFill>
                        <a:latin typeface="Times New Roman"/>
                        <a:ea typeface="Times New Roman"/>
                      </a:endParaRPr>
                    </a:p>
                  </a:txBody>
                  <a:tcPr marL="45720" marR="45720"/>
                </a:tc>
              </a:tr>
              <a:tr h="370840">
                <a:tc>
                  <a:txBody>
                    <a:bodyPr/>
                    <a:lstStyle/>
                    <a:p>
                      <a:pPr marL="0" algn="l">
                        <a:spcAft>
                          <a:spcPts val="0"/>
                        </a:spcAft>
                      </a:pPr>
                      <a:r>
                        <a:rPr lang="sv-SE" sz="1100" dirty="0" smtClean="0">
                          <a:solidFill>
                            <a:schemeClr val="tx1">
                              <a:lumMod val="50000"/>
                            </a:schemeClr>
                          </a:solidFill>
                          <a:latin typeface="Times New Roman"/>
                          <a:ea typeface="Times New Roman"/>
                        </a:rPr>
                        <a:t>Övrigt</a:t>
                      </a:r>
                      <a:r>
                        <a:rPr lang="sv-SE" sz="1100" baseline="0" dirty="0" smtClean="0">
                          <a:solidFill>
                            <a:schemeClr val="tx1">
                              <a:lumMod val="50000"/>
                            </a:schemeClr>
                          </a:solidFill>
                          <a:latin typeface="Times New Roman"/>
                          <a:ea typeface="Times New Roman"/>
                        </a:rPr>
                        <a:t> kompletterande underlag avseende chefens prestation som tas fram av stadshus och SLK</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Arbetas</a:t>
                      </a:r>
                      <a:r>
                        <a:rPr lang="sv-SE" sz="1100" baseline="0" dirty="0" smtClean="0">
                          <a:solidFill>
                            <a:schemeClr val="tx1">
                              <a:lumMod val="50000"/>
                            </a:schemeClr>
                          </a:solidFill>
                          <a:latin typeface="Times New Roman"/>
                          <a:ea typeface="Times New Roman"/>
                        </a:rPr>
                        <a:t> fram under </a:t>
                      </a:r>
                      <a:r>
                        <a:rPr lang="sv-SE" sz="1100" baseline="0" dirty="0" err="1" smtClean="0">
                          <a:solidFill>
                            <a:schemeClr val="tx1">
                              <a:lumMod val="50000"/>
                            </a:schemeClr>
                          </a:solidFill>
                          <a:latin typeface="Times New Roman"/>
                          <a:ea typeface="Times New Roman"/>
                        </a:rPr>
                        <a:t>okt-dec</a:t>
                      </a:r>
                      <a:r>
                        <a:rPr lang="sv-SE" sz="1100" baseline="0" dirty="0" smtClean="0">
                          <a:solidFill>
                            <a:schemeClr val="tx1">
                              <a:lumMod val="50000"/>
                            </a:schemeClr>
                          </a:solidFill>
                          <a:latin typeface="Times New Roman"/>
                          <a:ea typeface="Times New Roman"/>
                        </a:rPr>
                        <a:t> och gås igenom med stadsdirektören i januari 2016</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a:solidFill>
                            <a:schemeClr val="tx1">
                              <a:lumMod val="50000"/>
                            </a:schemeClr>
                          </a:solidFill>
                          <a:latin typeface="Times New Roman"/>
                          <a:ea typeface="Times New Roman"/>
                        </a:rPr>
                        <a:t>Direktör Stadsutveckling, VoU, VD Stadshus AB</a:t>
                      </a:r>
                    </a:p>
                  </a:txBody>
                  <a:tcPr marL="45720" marR="45720"/>
                </a:tc>
              </a:tr>
              <a:tr h="370840">
                <a:tc>
                  <a:txBody>
                    <a:bodyPr/>
                    <a:lstStyle/>
                    <a:p>
                      <a:pPr marL="0" algn="l">
                        <a:spcAft>
                          <a:spcPts val="0"/>
                        </a:spcAft>
                      </a:pPr>
                      <a:r>
                        <a:rPr lang="sv-SE" sz="1100" dirty="0">
                          <a:solidFill>
                            <a:schemeClr val="tx1">
                              <a:lumMod val="50000"/>
                            </a:schemeClr>
                          </a:solidFill>
                          <a:latin typeface="Times New Roman"/>
                          <a:ea typeface="Times New Roman"/>
                        </a:rPr>
                        <a:t>Förberedelse / sammanställning av underlag för samtalen </a:t>
                      </a: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Stadsdirektören</a:t>
                      </a:r>
                      <a:r>
                        <a:rPr lang="sv-SE" sz="1100" baseline="0" dirty="0" smtClean="0">
                          <a:solidFill>
                            <a:schemeClr val="tx1">
                              <a:lumMod val="50000"/>
                            </a:schemeClr>
                          </a:solidFill>
                          <a:latin typeface="Times New Roman"/>
                          <a:ea typeface="Times New Roman"/>
                        </a:rPr>
                        <a:t> kallar VD samt berörda direktörer på SLK inkl </a:t>
                      </a:r>
                      <a:r>
                        <a:rPr lang="sv-SE" sz="1100" baseline="0" dirty="0" err="1" smtClean="0">
                          <a:solidFill>
                            <a:schemeClr val="tx1">
                              <a:lumMod val="50000"/>
                            </a:schemeClr>
                          </a:solidFill>
                          <a:latin typeface="Times New Roman"/>
                          <a:ea typeface="Times New Roman"/>
                        </a:rPr>
                        <a:t>HR-direktör</a:t>
                      </a:r>
                      <a:r>
                        <a:rPr lang="sv-SE" sz="1100" baseline="0" dirty="0" smtClean="0">
                          <a:solidFill>
                            <a:schemeClr val="tx1">
                              <a:lumMod val="50000"/>
                            </a:schemeClr>
                          </a:solidFill>
                          <a:latin typeface="Times New Roman"/>
                          <a:ea typeface="Times New Roman"/>
                        </a:rPr>
                        <a:t> till möte i mitten av januari.</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Stadsdirektören</a:t>
                      </a:r>
                      <a:endParaRPr lang="sv-SE" sz="1100" dirty="0">
                        <a:solidFill>
                          <a:schemeClr val="tx1">
                            <a:lumMod val="50000"/>
                          </a:schemeClr>
                        </a:solidFill>
                        <a:latin typeface="Times New Roman"/>
                        <a:ea typeface="Times New Roman"/>
                      </a:endParaRPr>
                    </a:p>
                  </a:txBody>
                  <a:tcPr marL="45720" marR="45720"/>
                </a:tc>
              </a:tr>
              <a:tr h="370840">
                <a:tc>
                  <a:txBody>
                    <a:bodyPr/>
                    <a:lstStyle/>
                    <a:p>
                      <a:pPr marL="0" algn="l">
                        <a:spcAft>
                          <a:spcPts val="0"/>
                        </a:spcAft>
                      </a:pPr>
                      <a:r>
                        <a:rPr lang="sv-SE" sz="1100" dirty="0">
                          <a:solidFill>
                            <a:schemeClr val="tx1">
                              <a:lumMod val="50000"/>
                            </a:schemeClr>
                          </a:solidFill>
                          <a:latin typeface="Times New Roman"/>
                          <a:ea typeface="Times New Roman"/>
                        </a:rPr>
                        <a:t>Dialog ang. förutsättningar för löneöversynen/ anvisningar 2016</a:t>
                      </a:r>
                    </a:p>
                  </a:txBody>
                  <a:tcPr marL="45720" marR="45720"/>
                </a:tc>
                <a:tc>
                  <a:txBody>
                    <a:bodyPr/>
                    <a:lstStyle/>
                    <a:p>
                      <a:pPr marL="0" algn="l">
                        <a:spcAft>
                          <a:spcPts val="0"/>
                        </a:spcAft>
                      </a:pPr>
                      <a:r>
                        <a:rPr lang="sv-SE" sz="1100" dirty="0">
                          <a:solidFill>
                            <a:schemeClr val="tx1">
                              <a:lumMod val="50000"/>
                            </a:schemeClr>
                          </a:solidFill>
                          <a:latin typeface="Times New Roman"/>
                          <a:ea typeface="Times New Roman"/>
                        </a:rPr>
                        <a:t>Förutsättningar inför 2016 är i viss mån oklara pga. avtalsrörelse för tecknande av nya centrala avtal på en stor del av arbetsmarknaden</a:t>
                      </a:r>
                    </a:p>
                    <a:p>
                      <a:pPr marL="0" algn="l">
                        <a:spcAft>
                          <a:spcPts val="0"/>
                        </a:spcAft>
                      </a:pPr>
                      <a:r>
                        <a:rPr lang="sv-SE" sz="1100" dirty="0">
                          <a:solidFill>
                            <a:schemeClr val="tx1">
                              <a:lumMod val="50000"/>
                            </a:schemeClr>
                          </a:solidFill>
                          <a:latin typeface="Times New Roman"/>
                          <a:ea typeface="Times New Roman"/>
                        </a:rPr>
                        <a:t>Påverkan på anvisningarna för löneöversynen för exekutiva chefer i och med att anvisningar för löneöversyn för stadens medarbetare behöver avvakta signaler från arbetsmarknaden i stort.</a:t>
                      </a:r>
                    </a:p>
                  </a:txBody>
                  <a:tcPr marL="45720" marR="45720"/>
                </a:tc>
                <a:tc>
                  <a:txBody>
                    <a:bodyPr/>
                    <a:lstStyle/>
                    <a:p>
                      <a:pPr marL="0" algn="l">
                        <a:spcAft>
                          <a:spcPts val="0"/>
                        </a:spcAft>
                      </a:pPr>
                      <a:r>
                        <a:rPr lang="sv-SE" sz="1100">
                          <a:solidFill>
                            <a:schemeClr val="tx1">
                              <a:lumMod val="50000"/>
                            </a:schemeClr>
                          </a:solidFill>
                          <a:latin typeface="Times New Roman"/>
                          <a:ea typeface="Times New Roman"/>
                        </a:rPr>
                        <a:t>HR-direktör</a:t>
                      </a:r>
                    </a:p>
                  </a:txBody>
                  <a:tcPr marL="45720" marR="45720"/>
                </a:tc>
              </a:tr>
              <a:tr h="370840">
                <a:tc>
                  <a:txBody>
                    <a:bodyPr/>
                    <a:lstStyle/>
                    <a:p>
                      <a:pPr marL="0" algn="l">
                        <a:spcAft>
                          <a:spcPts val="0"/>
                        </a:spcAft>
                      </a:pPr>
                      <a:r>
                        <a:rPr lang="sv-SE" sz="1100" dirty="0">
                          <a:solidFill>
                            <a:schemeClr val="tx1">
                              <a:lumMod val="50000"/>
                            </a:schemeClr>
                          </a:solidFill>
                          <a:latin typeface="Times New Roman"/>
                          <a:ea typeface="Times New Roman"/>
                        </a:rPr>
                        <a:t>Genomförande av löne- och utvecklingssamtal</a:t>
                      </a: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Jan-mitten</a:t>
                      </a:r>
                      <a:r>
                        <a:rPr lang="sv-SE" sz="1100" baseline="0" dirty="0" smtClean="0">
                          <a:solidFill>
                            <a:schemeClr val="tx1">
                              <a:lumMod val="50000"/>
                            </a:schemeClr>
                          </a:solidFill>
                          <a:latin typeface="Times New Roman"/>
                          <a:ea typeface="Times New Roman"/>
                        </a:rPr>
                        <a:t> av maj</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dirty="0">
                          <a:solidFill>
                            <a:schemeClr val="tx1">
                              <a:lumMod val="50000"/>
                            </a:schemeClr>
                          </a:solidFill>
                          <a:latin typeface="Times New Roman"/>
                          <a:ea typeface="Times New Roman"/>
                        </a:rPr>
                        <a:t>Stadsdirektör</a:t>
                      </a:r>
                    </a:p>
                  </a:txBody>
                  <a:tcPr marL="45720" marR="45720"/>
                </a:tc>
              </a:tr>
              <a:tr h="370840">
                <a:tc>
                  <a:txBody>
                    <a:bodyPr/>
                    <a:lstStyle/>
                    <a:p>
                      <a:pPr marL="0" algn="l">
                        <a:spcAft>
                          <a:spcPts val="0"/>
                        </a:spcAft>
                      </a:pPr>
                      <a:r>
                        <a:rPr lang="sv-SE" sz="1100" dirty="0">
                          <a:solidFill>
                            <a:schemeClr val="tx1">
                              <a:lumMod val="50000"/>
                            </a:schemeClr>
                          </a:solidFill>
                          <a:latin typeface="Times New Roman"/>
                          <a:ea typeface="Times New Roman"/>
                        </a:rPr>
                        <a:t>Samordning av förslag till nya löner för avstämning inför beslut om ny lön för resp. chef</a:t>
                      </a: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Preliminärt förslag i januari som sedan stäms av i förhållande till lönerörelsens utveckling i omvärlden i maj månad. </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dirty="0" err="1">
                          <a:solidFill>
                            <a:schemeClr val="tx1">
                              <a:lumMod val="50000"/>
                            </a:schemeClr>
                          </a:solidFill>
                          <a:latin typeface="Times New Roman"/>
                          <a:ea typeface="Times New Roman"/>
                        </a:rPr>
                        <a:t>HR-direktör</a:t>
                      </a:r>
                      <a:endParaRPr lang="sv-SE" sz="1100" dirty="0">
                        <a:solidFill>
                          <a:schemeClr val="tx1">
                            <a:lumMod val="50000"/>
                          </a:schemeClr>
                        </a:solidFill>
                        <a:latin typeface="Times New Roman"/>
                        <a:ea typeface="Times New Roman"/>
                      </a:endParaRPr>
                    </a:p>
                  </a:txBody>
                  <a:tcPr marL="45720" marR="45720"/>
                </a:tc>
              </a:tr>
              <a:tr h="370840">
                <a:tc>
                  <a:txBody>
                    <a:bodyPr/>
                    <a:lstStyle/>
                    <a:p>
                      <a:pPr marL="0" algn="l">
                        <a:spcAft>
                          <a:spcPts val="0"/>
                        </a:spcAft>
                      </a:pPr>
                      <a:r>
                        <a:rPr lang="sv-SE" sz="1100" dirty="0">
                          <a:solidFill>
                            <a:schemeClr val="tx1">
                              <a:lumMod val="50000"/>
                            </a:schemeClr>
                          </a:solidFill>
                          <a:latin typeface="Times New Roman"/>
                          <a:ea typeface="Times New Roman"/>
                        </a:rPr>
                        <a:t>Meddela ny lön till </a:t>
                      </a:r>
                      <a:r>
                        <a:rPr lang="sv-SE" sz="1100" dirty="0" smtClean="0">
                          <a:solidFill>
                            <a:schemeClr val="tx1">
                              <a:lumMod val="50000"/>
                            </a:schemeClr>
                          </a:solidFill>
                          <a:latin typeface="Times New Roman"/>
                          <a:ea typeface="Times New Roman"/>
                        </a:rPr>
                        <a:t>berörda chefer samt återkoppla ny lön till nämndernas/styrelsernas presidium.</a:t>
                      </a:r>
                      <a:endParaRPr lang="sv-SE" sz="1100" dirty="0">
                        <a:solidFill>
                          <a:schemeClr val="tx1">
                            <a:lumMod val="50000"/>
                          </a:schemeClr>
                        </a:solidFill>
                        <a:latin typeface="Times New Roman"/>
                        <a:ea typeface="Times New Roman"/>
                      </a:endParaRPr>
                    </a:p>
                    <a:p>
                      <a:pPr marL="0" algn="l">
                        <a:spcAft>
                          <a:spcPts val="0"/>
                        </a:spcAft>
                      </a:pPr>
                      <a:r>
                        <a:rPr lang="sv-SE" sz="1100" dirty="0">
                          <a:solidFill>
                            <a:schemeClr val="tx1">
                              <a:lumMod val="50000"/>
                            </a:schemeClr>
                          </a:solidFill>
                          <a:latin typeface="Times New Roman"/>
                          <a:ea typeface="Times New Roman"/>
                        </a:rPr>
                        <a:t>Ta fram underlag för utbetalning av ny lön</a:t>
                      </a: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Ambition att ny lön betalas ut med</a:t>
                      </a:r>
                      <a:r>
                        <a:rPr lang="sv-SE" sz="1100" baseline="0" dirty="0" smtClean="0">
                          <a:solidFill>
                            <a:schemeClr val="tx1">
                              <a:lumMod val="50000"/>
                            </a:schemeClr>
                          </a:solidFill>
                          <a:latin typeface="Times New Roman"/>
                          <a:ea typeface="Times New Roman"/>
                        </a:rPr>
                        <a:t> </a:t>
                      </a:r>
                      <a:r>
                        <a:rPr lang="sv-SE" sz="1100" dirty="0" smtClean="0">
                          <a:solidFill>
                            <a:schemeClr val="tx1">
                              <a:lumMod val="50000"/>
                            </a:schemeClr>
                          </a:solidFill>
                          <a:latin typeface="Times New Roman"/>
                          <a:ea typeface="Times New Roman"/>
                        </a:rPr>
                        <a:t>junilönen.</a:t>
                      </a:r>
                    </a:p>
                    <a:p>
                      <a:pPr marL="0" algn="l">
                        <a:spcAft>
                          <a:spcPts val="0"/>
                        </a:spcAft>
                      </a:pPr>
                      <a:r>
                        <a:rPr lang="sv-SE" sz="1100" dirty="0" smtClean="0">
                          <a:solidFill>
                            <a:schemeClr val="tx1">
                              <a:lumMod val="50000"/>
                            </a:schemeClr>
                          </a:solidFill>
                          <a:latin typeface="Times New Roman"/>
                          <a:ea typeface="Times New Roman"/>
                        </a:rPr>
                        <a:t>Om </a:t>
                      </a:r>
                      <a:r>
                        <a:rPr lang="sv-SE" sz="1100" dirty="0">
                          <a:solidFill>
                            <a:schemeClr val="tx1">
                              <a:lumMod val="50000"/>
                            </a:schemeClr>
                          </a:solidFill>
                          <a:latin typeface="Times New Roman"/>
                          <a:ea typeface="Times New Roman"/>
                        </a:rPr>
                        <a:t>tiden mellan utvecklings- och bedömningssamtal och förslag/fastställande av ny lön blir lång föreslås att en kort dialog om den nya lönen genomförs per telefon</a:t>
                      </a:r>
                    </a:p>
                  </a:txBody>
                  <a:tcPr marL="45720" marR="45720"/>
                </a:tc>
                <a:tc>
                  <a:txBody>
                    <a:bodyPr/>
                    <a:lstStyle/>
                    <a:p>
                      <a:pPr marL="0" algn="l">
                        <a:spcAft>
                          <a:spcPts val="0"/>
                        </a:spcAft>
                      </a:pPr>
                      <a:r>
                        <a:rPr lang="sv-SE" sz="1100" dirty="0">
                          <a:solidFill>
                            <a:schemeClr val="tx1">
                              <a:lumMod val="50000"/>
                            </a:schemeClr>
                          </a:solidFill>
                          <a:latin typeface="Times New Roman"/>
                          <a:ea typeface="Times New Roman"/>
                        </a:rPr>
                        <a:t>Stadsdirektör</a:t>
                      </a:r>
                    </a:p>
                    <a:p>
                      <a:pPr marL="0" algn="l">
                        <a:spcAft>
                          <a:spcPts val="0"/>
                        </a:spcAft>
                      </a:pPr>
                      <a:r>
                        <a:rPr lang="sv-SE" sz="1100" dirty="0" err="1">
                          <a:solidFill>
                            <a:schemeClr val="tx1">
                              <a:lumMod val="50000"/>
                            </a:schemeClr>
                          </a:solidFill>
                          <a:latin typeface="Times New Roman"/>
                          <a:ea typeface="Times New Roman"/>
                        </a:rPr>
                        <a:t>HR-direktör</a:t>
                      </a:r>
                      <a:endParaRPr lang="sv-SE" sz="1100" dirty="0">
                        <a:solidFill>
                          <a:schemeClr val="tx1">
                            <a:lumMod val="50000"/>
                          </a:schemeClr>
                        </a:solidFill>
                        <a:latin typeface="Times New Roman"/>
                        <a:ea typeface="Times New Roman"/>
                      </a:endParaRPr>
                    </a:p>
                  </a:txBody>
                  <a:tcPr marL="45720" marR="45720"/>
                </a:tc>
              </a:tr>
              <a:tr h="370840">
                <a:tc>
                  <a:txBody>
                    <a:bodyPr/>
                    <a:lstStyle/>
                    <a:p>
                      <a:pPr marL="0" algn="l">
                        <a:spcAft>
                          <a:spcPts val="0"/>
                        </a:spcAft>
                      </a:pPr>
                      <a:r>
                        <a:rPr lang="sv-SE" sz="1100">
                          <a:solidFill>
                            <a:schemeClr val="tx1">
                              <a:lumMod val="50000"/>
                            </a:schemeClr>
                          </a:solidFill>
                          <a:latin typeface="Times New Roman"/>
                          <a:ea typeface="Times New Roman"/>
                        </a:rPr>
                        <a:t>Sammanställning och analys av kompetensutvecklingsbehov som är gemensamma för stadens exekutiva chefer</a:t>
                      </a:r>
                    </a:p>
                  </a:txBody>
                  <a:tcPr marL="45720" marR="45720"/>
                </a:tc>
                <a:tc>
                  <a:txBody>
                    <a:bodyPr/>
                    <a:lstStyle/>
                    <a:p>
                      <a:pPr marL="0" algn="l">
                        <a:spcAft>
                          <a:spcPts val="0"/>
                        </a:spcAft>
                      </a:pPr>
                      <a:r>
                        <a:rPr lang="sv-SE" sz="1100" dirty="0" smtClean="0">
                          <a:solidFill>
                            <a:schemeClr val="tx1">
                              <a:lumMod val="50000"/>
                            </a:schemeClr>
                          </a:solidFill>
                          <a:latin typeface="Times New Roman"/>
                          <a:ea typeface="Times New Roman"/>
                        </a:rPr>
                        <a:t>Arbetet påbörjas under våren 2016</a:t>
                      </a:r>
                      <a:endParaRPr lang="sv-SE" sz="1100" dirty="0">
                        <a:solidFill>
                          <a:schemeClr val="tx1">
                            <a:lumMod val="50000"/>
                          </a:schemeClr>
                        </a:solidFill>
                        <a:latin typeface="Times New Roman"/>
                        <a:ea typeface="Times New Roman"/>
                      </a:endParaRPr>
                    </a:p>
                  </a:txBody>
                  <a:tcPr marL="45720" marR="45720"/>
                </a:tc>
                <a:tc>
                  <a:txBody>
                    <a:bodyPr/>
                    <a:lstStyle/>
                    <a:p>
                      <a:pPr marL="0" algn="l">
                        <a:spcAft>
                          <a:spcPts val="0"/>
                        </a:spcAft>
                      </a:pPr>
                      <a:r>
                        <a:rPr lang="sv-SE" sz="1100" smtClean="0">
                          <a:solidFill>
                            <a:schemeClr val="tx1">
                              <a:lumMod val="50000"/>
                            </a:schemeClr>
                          </a:solidFill>
                          <a:latin typeface="Times New Roman"/>
                          <a:ea typeface="Times New Roman"/>
                        </a:rPr>
                        <a:t>HR-direktör</a:t>
                      </a:r>
                      <a:endParaRPr lang="sv-SE" sz="1100" dirty="0">
                        <a:solidFill>
                          <a:schemeClr val="tx1">
                            <a:lumMod val="50000"/>
                          </a:schemeClr>
                        </a:solidFill>
                        <a:latin typeface="Times New Roman"/>
                        <a:ea typeface="Times New Roman"/>
                      </a:endParaRPr>
                    </a:p>
                  </a:txBody>
                  <a:tcPr marL="45720" marR="45720"/>
                </a:tc>
              </a:tr>
            </a:tbl>
          </a:graphicData>
        </a:graphic>
      </p:graphicFrame>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Utveckling på individnivå</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38</a:t>
            </a:fld>
            <a:endParaRPr lang="sv-SE" dirty="0"/>
          </a:p>
        </p:txBody>
      </p:sp>
      <p:graphicFrame>
        <p:nvGraphicFramePr>
          <p:cNvPr id="10" name="Diagram 9"/>
          <p:cNvGraphicFramePr/>
          <p:nvPr/>
        </p:nvGraphicFramePr>
        <p:xfrm>
          <a:off x="839755" y="1175657"/>
          <a:ext cx="7613780" cy="4814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ktangel 7"/>
          <p:cNvSpPr/>
          <p:nvPr/>
        </p:nvSpPr>
        <p:spPr>
          <a:xfrm>
            <a:off x="-1" y="25323"/>
            <a:ext cx="3370998" cy="3002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rgbClr val="111111"/>
                </a:solidFill>
              </a:rPr>
              <a:t>Kompetensutveckling/rörlighet</a:t>
            </a:r>
            <a:endParaRPr lang="sv-SE" dirty="0">
              <a:solidFill>
                <a:srgbClr val="111111"/>
              </a:solidFill>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Utveckling på gruppnivå</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pPr/>
              <a:t>39</a:t>
            </a:fld>
            <a:endParaRPr lang="sv-SE" dirty="0"/>
          </a:p>
        </p:txBody>
      </p:sp>
      <p:sp>
        <p:nvSpPr>
          <p:cNvPr id="7" name="Platshållare för text 6"/>
          <p:cNvSpPr>
            <a:spLocks noGrp="1"/>
          </p:cNvSpPr>
          <p:nvPr>
            <p:ph type="body" sz="quarter" idx="13"/>
          </p:nvPr>
        </p:nvSpPr>
        <p:spPr/>
        <p:txBody>
          <a:bodyPr/>
          <a:lstStyle/>
          <a:p>
            <a:endParaRPr lang="sv-SE" dirty="0" smtClean="0"/>
          </a:p>
          <a:p>
            <a:endParaRPr lang="sv-SE" dirty="0"/>
          </a:p>
        </p:txBody>
      </p:sp>
      <p:graphicFrame>
        <p:nvGraphicFramePr>
          <p:cNvPr id="5" name="Diagram 4"/>
          <p:cNvGraphicFramePr/>
          <p:nvPr/>
        </p:nvGraphicFramePr>
        <p:xfrm>
          <a:off x="1156996" y="1170771"/>
          <a:ext cx="7141055" cy="472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p:nvPr/>
        </p:nvPicPr>
        <p:blipFill>
          <a:blip r:embed="rId3" cstate="print"/>
          <a:srcRect/>
          <a:stretch>
            <a:fillRect/>
          </a:stretch>
        </p:blipFill>
        <p:spPr bwMode="auto">
          <a:xfrm>
            <a:off x="5030027" y="2055419"/>
            <a:ext cx="3815843" cy="3961560"/>
          </a:xfrm>
          <a:prstGeom prst="rect">
            <a:avLst/>
          </a:prstGeom>
          <a:noFill/>
          <a:ln w="9525">
            <a:noFill/>
            <a:miter lim="800000"/>
            <a:headEnd/>
            <a:tailEnd/>
          </a:ln>
        </p:spPr>
      </p:pic>
      <p:sp>
        <p:nvSpPr>
          <p:cNvPr id="6" name="Rubrik 5"/>
          <p:cNvSpPr>
            <a:spLocks noGrp="1"/>
          </p:cNvSpPr>
          <p:nvPr>
            <p:ph type="title"/>
          </p:nvPr>
        </p:nvSpPr>
        <p:spPr/>
        <p:txBody>
          <a:bodyPr/>
          <a:lstStyle/>
          <a:p>
            <a:r>
              <a:rPr lang="sv-SE" dirty="0"/>
              <a:t>Chefsrollen</a:t>
            </a:r>
          </a:p>
        </p:txBody>
      </p:sp>
      <p:sp>
        <p:nvSpPr>
          <p:cNvPr id="3" name="Platshållare för innehåll 2"/>
          <p:cNvSpPr>
            <a:spLocks noGrp="1"/>
          </p:cNvSpPr>
          <p:nvPr>
            <p:ph type="body" sz="quarter" idx="13"/>
          </p:nvPr>
        </p:nvSpPr>
        <p:spPr>
          <a:xfrm>
            <a:off x="522000" y="1440000"/>
            <a:ext cx="8228598" cy="797014"/>
          </a:xfrm>
        </p:spPr>
        <p:txBody>
          <a:bodyPr/>
          <a:lstStyle/>
          <a:p>
            <a:pPr marL="0" indent="0">
              <a:buNone/>
            </a:pPr>
            <a:r>
              <a:rPr lang="sv-SE" dirty="0"/>
              <a:t>Chefer och ledare i Göteborgs Stad ska omvandla politiskt fastställda mål och styrande dokument till effektiv verksamhet för göteborgarna.</a:t>
            </a:r>
          </a:p>
          <a:p>
            <a:pPr>
              <a:buNone/>
            </a:pPr>
            <a:r>
              <a:rPr lang="sv-SE" dirty="0"/>
              <a:t>	</a:t>
            </a:r>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
        <p:nvSpPr>
          <p:cNvPr id="7"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a:solidFill>
                  <a:prstClr val="white"/>
                </a:solidFill>
                <a:cs typeface="Arial"/>
              </a:rPr>
              <a:pPr algn="ctr">
                <a:defRPr/>
              </a:pPr>
              <a:t>4</a:t>
            </a:fld>
            <a:endParaRPr lang="sv-SE" sz="1000" dirty="0">
              <a:solidFill>
                <a:prstClr val="white"/>
              </a:solidFill>
              <a:cs typeface="Arial"/>
            </a:endParaRPr>
          </a:p>
        </p:txBody>
      </p:sp>
      <p:sp>
        <p:nvSpPr>
          <p:cNvPr id="11" name="Platshållare för innehåll 2"/>
          <p:cNvSpPr txBox="1">
            <a:spLocks/>
          </p:cNvSpPr>
          <p:nvPr/>
        </p:nvSpPr>
        <p:spPr>
          <a:xfrm>
            <a:off x="562106" y="2442626"/>
            <a:ext cx="8228598" cy="797014"/>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ts val="0"/>
              </a:spcBef>
              <a:spcAft>
                <a:spcPts val="1500"/>
              </a:spcAft>
              <a:buClrTx/>
              <a:buSzTx/>
              <a:buFont typeface="Arial"/>
              <a:buNone/>
              <a:tabLst/>
              <a:defRPr/>
            </a:pPr>
            <a:r>
              <a:rPr kumimoji="0" lang="sv-SE" sz="2000" b="0" i="0" u="none" strike="noStrike" kern="1200" cap="none" spc="0" normalizeH="0" baseline="0" noProof="0" dirty="0" smtClean="0">
                <a:ln>
                  <a:noFill/>
                </a:ln>
                <a:solidFill>
                  <a:schemeClr val="tx1">
                    <a:lumMod val="50000"/>
                  </a:schemeClr>
                </a:solidFill>
                <a:effectLst/>
                <a:uLnTx/>
                <a:uFillTx/>
                <a:latin typeface="Arial"/>
                <a:ea typeface="+mn-ea"/>
                <a:cs typeface="Arial"/>
              </a:rPr>
              <a:t>.</a:t>
            </a:r>
          </a:p>
          <a:p>
            <a:pPr marL="180000" marR="0" lvl="0" indent="-180000" algn="l" defTabSz="457200" rtl="0" eaLnBrk="1" fontAlgn="auto" latinLnBrk="0" hangingPunct="1">
              <a:lnSpc>
                <a:spcPct val="100000"/>
              </a:lnSpc>
              <a:spcBef>
                <a:spcPts val="0"/>
              </a:spcBef>
              <a:spcAft>
                <a:spcPts val="1500"/>
              </a:spcAft>
              <a:buClrTx/>
              <a:buSzTx/>
              <a:buFont typeface="Arial"/>
              <a:buNone/>
              <a:tabLst/>
              <a:defRPr/>
            </a:pPr>
            <a:r>
              <a:rPr kumimoji="0" lang="sv-SE" sz="2000" b="0" i="0" u="none" strike="noStrike" kern="1200" cap="none" spc="0" normalizeH="0" baseline="0" noProof="0" dirty="0" smtClean="0">
                <a:ln>
                  <a:noFill/>
                </a:ln>
                <a:solidFill>
                  <a:schemeClr val="tx1">
                    <a:lumMod val="50000"/>
                  </a:schemeClr>
                </a:solidFill>
                <a:effectLst/>
                <a:uLnTx/>
                <a:uFillTx/>
                <a:latin typeface="Arial"/>
                <a:ea typeface="+mn-ea"/>
                <a:cs typeface="Arial"/>
              </a:rPr>
              <a:t>	</a:t>
            </a:r>
            <a:endParaRPr kumimoji="0" lang="sv-SE" sz="2000" b="0" i="0" u="none" strike="noStrike" kern="1200" cap="none" spc="0" normalizeH="0" baseline="0" noProof="0" dirty="0">
              <a:ln>
                <a:noFill/>
              </a:ln>
              <a:solidFill>
                <a:schemeClr val="tx1">
                  <a:lumMod val="50000"/>
                </a:schemeClr>
              </a:solidFill>
              <a:effectLst/>
              <a:uLnTx/>
              <a:uFillTx/>
              <a:latin typeface="Arial"/>
              <a:ea typeface="+mn-ea"/>
              <a:cs typeface="Arial"/>
            </a:endParaRPr>
          </a:p>
        </p:txBody>
      </p:sp>
      <p:sp>
        <p:nvSpPr>
          <p:cNvPr id="12" name="Platshållare för innehåll 2"/>
          <p:cNvSpPr txBox="1">
            <a:spLocks/>
          </p:cNvSpPr>
          <p:nvPr/>
        </p:nvSpPr>
        <p:spPr>
          <a:xfrm>
            <a:off x="706485" y="2554919"/>
            <a:ext cx="4090104" cy="3429975"/>
          </a:xfrm>
          <a:prstGeom prst="rect">
            <a:avLst/>
          </a:prstGeom>
        </p:spPr>
        <p:txBody>
          <a:bodyPr vert="horz" lIns="0" tIns="0" rIns="0" bIns="0" rtlCol="0" anchor="t" anchorCtr="0">
            <a:normAutofit/>
          </a:bodyPr>
          <a:lstStyle/>
          <a:p>
            <a:pPr marL="0" marR="0" lvl="0" indent="0" algn="l" defTabSz="457200" rtl="0" eaLnBrk="1" fontAlgn="auto" latinLnBrk="0" hangingPunct="1">
              <a:lnSpc>
                <a:spcPct val="100000"/>
              </a:lnSpc>
              <a:spcBef>
                <a:spcPts val="0"/>
              </a:spcBef>
              <a:spcAft>
                <a:spcPts val="1500"/>
              </a:spcAft>
              <a:buClrTx/>
              <a:buSzTx/>
              <a:buFont typeface="Arial"/>
              <a:buNone/>
              <a:tabLst/>
              <a:defRPr/>
            </a:pPr>
            <a:r>
              <a:rPr kumimoji="0" lang="sv-SE" sz="2000" b="1" i="0" u="none" strike="noStrike" kern="1200" cap="none" spc="0" normalizeH="0" baseline="0" noProof="0" dirty="0" smtClean="0">
                <a:ln>
                  <a:noFill/>
                </a:ln>
                <a:solidFill>
                  <a:schemeClr val="tx1">
                    <a:lumMod val="50000"/>
                  </a:schemeClr>
                </a:solidFill>
                <a:effectLst/>
                <a:uLnTx/>
                <a:uFillTx/>
                <a:latin typeface="Arial"/>
                <a:ea typeface="+mn-ea"/>
                <a:cs typeface="Arial"/>
              </a:rPr>
              <a:t>Chefens tre roller:</a:t>
            </a:r>
          </a:p>
          <a:p>
            <a:pPr marL="0" marR="0" lvl="0" indent="0" algn="l" defTabSz="457200" rtl="0" eaLnBrk="1" fontAlgn="auto" latinLnBrk="0" hangingPunct="1">
              <a:lnSpc>
                <a:spcPct val="100000"/>
              </a:lnSpc>
              <a:spcBef>
                <a:spcPts val="0"/>
              </a:spcBef>
              <a:spcAft>
                <a:spcPts val="1500"/>
              </a:spcAft>
              <a:buClrTx/>
              <a:buSzTx/>
              <a:buFontTx/>
              <a:buChar char="-"/>
              <a:tabLst/>
              <a:defRPr/>
            </a:pPr>
            <a:r>
              <a:rPr lang="sv-SE" sz="2000" dirty="0" smtClean="0">
                <a:solidFill>
                  <a:schemeClr val="tx1">
                    <a:lumMod val="50000"/>
                  </a:schemeClr>
                </a:solidFill>
                <a:latin typeface="Arial"/>
                <a:cs typeface="Arial"/>
              </a:rPr>
              <a:t>Som </a:t>
            </a:r>
            <a:r>
              <a:rPr lang="sv-SE" sz="2000" b="1" dirty="0" smtClean="0">
                <a:solidFill>
                  <a:srgbClr val="FF0000"/>
                </a:solidFill>
                <a:latin typeface="Arial"/>
                <a:cs typeface="Arial"/>
              </a:rPr>
              <a:t>ledare</a:t>
            </a:r>
            <a:r>
              <a:rPr lang="sv-SE" sz="2000" dirty="0" smtClean="0">
                <a:solidFill>
                  <a:schemeClr val="tx1">
                    <a:lumMod val="50000"/>
                  </a:schemeClr>
                </a:solidFill>
                <a:latin typeface="Arial"/>
                <a:cs typeface="Arial"/>
              </a:rPr>
              <a:t> är vi förebilder och föredömen</a:t>
            </a:r>
          </a:p>
          <a:p>
            <a:pPr marL="0" marR="0" lvl="0" indent="0" algn="l" defTabSz="457200" rtl="0" eaLnBrk="1" fontAlgn="auto" latinLnBrk="0" hangingPunct="1">
              <a:lnSpc>
                <a:spcPct val="100000"/>
              </a:lnSpc>
              <a:spcBef>
                <a:spcPts val="0"/>
              </a:spcBef>
              <a:spcAft>
                <a:spcPts val="1500"/>
              </a:spcAft>
              <a:buClrTx/>
              <a:buSzTx/>
              <a:buFontTx/>
              <a:buChar char="-"/>
              <a:tabLst/>
              <a:defRPr/>
            </a:pPr>
            <a:r>
              <a:rPr kumimoji="0" lang="sv-SE" sz="2000" b="0" i="0" u="none" strike="noStrike" kern="1200" cap="none" spc="0" normalizeH="0" baseline="0" noProof="0" dirty="0" smtClean="0">
                <a:ln>
                  <a:noFill/>
                </a:ln>
                <a:solidFill>
                  <a:schemeClr val="tx1">
                    <a:lumMod val="50000"/>
                  </a:schemeClr>
                </a:solidFill>
                <a:effectLst/>
                <a:uLnTx/>
                <a:uFillTx/>
                <a:latin typeface="Arial"/>
                <a:ea typeface="+mn-ea"/>
                <a:cs typeface="Arial"/>
              </a:rPr>
              <a:t>- Som </a:t>
            </a:r>
            <a:r>
              <a:rPr kumimoji="0" lang="sv-SE" sz="2000" b="1" i="0" u="none" strike="noStrike" kern="1200" cap="none" spc="0" normalizeH="0" baseline="0" noProof="0" dirty="0" smtClean="0">
                <a:ln>
                  <a:noFill/>
                </a:ln>
                <a:solidFill>
                  <a:srgbClr val="FF0000"/>
                </a:solidFill>
                <a:effectLst/>
                <a:uLnTx/>
                <a:uFillTx/>
                <a:latin typeface="Arial"/>
                <a:ea typeface="+mn-ea"/>
                <a:cs typeface="Arial"/>
              </a:rPr>
              <a:t>verksamhetsföreträdare</a:t>
            </a:r>
            <a:r>
              <a:rPr kumimoji="0" lang="sv-SE" sz="2000" b="0" i="0" u="none" strike="noStrike" kern="1200" cap="none" spc="0" normalizeH="0" baseline="0" noProof="0" dirty="0" smtClean="0">
                <a:ln>
                  <a:noFill/>
                </a:ln>
                <a:solidFill>
                  <a:schemeClr val="tx1">
                    <a:lumMod val="50000"/>
                  </a:schemeClr>
                </a:solidFill>
                <a:effectLst/>
                <a:uLnTx/>
                <a:uFillTx/>
                <a:latin typeface="Arial"/>
                <a:ea typeface="+mn-ea"/>
                <a:cs typeface="Arial"/>
              </a:rPr>
              <a:t> tar</a:t>
            </a:r>
            <a:r>
              <a:rPr kumimoji="0" lang="sv-SE" sz="2000" b="0" i="0" u="none" strike="noStrike" kern="1200" cap="none" spc="0" normalizeH="0" noProof="0" dirty="0" smtClean="0">
                <a:ln>
                  <a:noFill/>
                </a:ln>
                <a:solidFill>
                  <a:schemeClr val="tx1">
                    <a:lumMod val="50000"/>
                  </a:schemeClr>
                </a:solidFill>
                <a:effectLst/>
                <a:uLnTx/>
                <a:uFillTx/>
                <a:latin typeface="Arial"/>
                <a:ea typeface="+mn-ea"/>
                <a:cs typeface="Arial"/>
              </a:rPr>
              <a:t> vi ansvar för att utveckla verksamheten mot uppställda mål</a:t>
            </a:r>
          </a:p>
          <a:p>
            <a:pPr marL="0" marR="0" lvl="0" indent="0" algn="l" defTabSz="457200" rtl="0" eaLnBrk="1" fontAlgn="auto" latinLnBrk="0" hangingPunct="1">
              <a:lnSpc>
                <a:spcPct val="100000"/>
              </a:lnSpc>
              <a:spcBef>
                <a:spcPts val="0"/>
              </a:spcBef>
              <a:spcAft>
                <a:spcPts val="1500"/>
              </a:spcAft>
              <a:buClrTx/>
              <a:buSzTx/>
              <a:buFontTx/>
              <a:buChar char="-"/>
              <a:tabLst/>
              <a:defRPr/>
            </a:pPr>
            <a:r>
              <a:rPr lang="sv-SE" sz="2000" baseline="0" dirty="0" smtClean="0">
                <a:solidFill>
                  <a:schemeClr val="tx1">
                    <a:lumMod val="50000"/>
                  </a:schemeClr>
                </a:solidFill>
                <a:latin typeface="Arial"/>
                <a:cs typeface="Arial"/>
              </a:rPr>
              <a:t>-</a:t>
            </a:r>
            <a:r>
              <a:rPr lang="sv-SE" sz="2000" dirty="0" smtClean="0">
                <a:solidFill>
                  <a:schemeClr val="tx1">
                    <a:lumMod val="50000"/>
                  </a:schemeClr>
                </a:solidFill>
                <a:latin typeface="Arial"/>
                <a:cs typeface="Arial"/>
              </a:rPr>
              <a:t> Som </a:t>
            </a:r>
            <a:r>
              <a:rPr lang="sv-SE" sz="2000" b="1" dirty="0" smtClean="0">
                <a:solidFill>
                  <a:srgbClr val="FF0000"/>
                </a:solidFill>
                <a:latin typeface="Arial"/>
                <a:cs typeface="Arial"/>
              </a:rPr>
              <a:t>arbetsgivarföreträdare</a:t>
            </a:r>
            <a:r>
              <a:rPr lang="sv-SE" sz="2000" dirty="0" smtClean="0">
                <a:solidFill>
                  <a:schemeClr val="tx1">
                    <a:lumMod val="50000"/>
                  </a:schemeClr>
                </a:solidFill>
                <a:latin typeface="Arial"/>
                <a:cs typeface="Arial"/>
              </a:rPr>
              <a:t> representerar vi Göteborgs Stad i  förhållande till medarbetarna</a:t>
            </a:r>
            <a:r>
              <a:rPr kumimoji="0" lang="sv-SE" sz="2000" b="0" i="0" u="none" strike="noStrike" kern="1200" cap="none" spc="0" normalizeH="0" baseline="0" noProof="0" dirty="0" smtClean="0">
                <a:ln>
                  <a:noFill/>
                </a:ln>
                <a:solidFill>
                  <a:schemeClr val="tx1">
                    <a:lumMod val="50000"/>
                  </a:schemeClr>
                </a:solidFill>
                <a:effectLst/>
                <a:uLnTx/>
                <a:uFillTx/>
                <a:latin typeface="Arial"/>
                <a:ea typeface="+mn-ea"/>
                <a:cs typeface="Arial"/>
              </a:rPr>
              <a:t>	</a:t>
            </a:r>
            <a:endParaRPr kumimoji="0" lang="sv-SE" sz="2000" b="0" i="0" u="none" strike="noStrike" kern="1200" cap="none" spc="0" normalizeH="0" baseline="0" noProof="0" dirty="0">
              <a:ln>
                <a:noFill/>
              </a:ln>
              <a:solidFill>
                <a:schemeClr val="tx1">
                  <a:lumMod val="50000"/>
                </a:schemeClr>
              </a:solidFill>
              <a:effectLst/>
              <a:uLnTx/>
              <a:uFillTx/>
              <a:latin typeface="Arial"/>
              <a:ea typeface="+mn-ea"/>
              <a:cs typeface="Arial"/>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Diskussion/fråga</a:t>
            </a:r>
            <a:endParaRPr lang="sv-SE" dirty="0"/>
          </a:p>
        </p:txBody>
      </p:sp>
      <p:sp>
        <p:nvSpPr>
          <p:cNvPr id="3" name="Platshållare för bildnummer 2"/>
          <p:cNvSpPr>
            <a:spLocks noGrp="1"/>
          </p:cNvSpPr>
          <p:nvPr>
            <p:ph type="sldNum" sz="quarter" idx="14"/>
          </p:nvPr>
        </p:nvSpPr>
        <p:spPr/>
        <p:txBody>
          <a:bodyPr/>
          <a:lstStyle/>
          <a:p>
            <a:fld id="{CCB980A4-8073-2E47-BD49-CDC58DACAC28}" type="slidenum">
              <a:rPr lang="sv-SE" smtClean="0">
                <a:solidFill>
                  <a:prstClr val="white"/>
                </a:solidFill>
              </a:rPr>
              <a:pPr/>
              <a:t>40</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a:xfrm>
            <a:off x="522000" y="1170771"/>
            <a:ext cx="8228598" cy="4963629"/>
          </a:xfrm>
        </p:spPr>
        <p:txBody>
          <a:bodyPr>
            <a:noAutofit/>
          </a:bodyPr>
          <a:lstStyle/>
          <a:p>
            <a:r>
              <a:rPr lang="sv-SE" dirty="0" smtClean="0"/>
              <a:t>Utifrån ett </a:t>
            </a:r>
            <a:r>
              <a:rPr lang="sv-SE" dirty="0" err="1" smtClean="0"/>
              <a:t>hela-staden-perspektiv</a:t>
            </a:r>
            <a:r>
              <a:rPr lang="sv-SE" dirty="0" smtClean="0"/>
              <a:t> krävs ett fortsatt gränsöverskridande arbete över förvaltningar och bolag. I detta arbete är förvaltnings- och bolagschefer viktiga. Enligt nya riktlinjen för rekrytering, utveckling och avveckling av förvaltnings- och bolagschefer så ska stadens exekutiva chefer stimuleras till utveckling då det ökar chansen till rörlighet mellan olika uppdrag. I riktlinjen anges att intern rörlighet ska prövas innan en rekryteringsprocess startas. För att kunna matcha rätt kompetens för uppdrag utifrån stadens behov är en viktig uppgift att systematiskt utveckla och utvärdera förvaltnings- och bolagschefers kompetens.</a:t>
            </a:r>
          </a:p>
          <a:p>
            <a:endParaRPr lang="sv-SE" dirty="0" smtClean="0"/>
          </a:p>
          <a:p>
            <a:pPr lvl="1"/>
            <a:r>
              <a:rPr lang="sv-SE" dirty="0" smtClean="0"/>
              <a:t>Hur kan nämnden/styrelsen utifrån ett </a:t>
            </a:r>
            <a:r>
              <a:rPr lang="sv-SE" dirty="0" err="1" smtClean="0"/>
              <a:t>hela-staden-perspektiv</a:t>
            </a:r>
            <a:r>
              <a:rPr lang="sv-SE" dirty="0" smtClean="0"/>
              <a:t> stödja direktörens/VD:s utveckling och </a:t>
            </a:r>
            <a:r>
              <a:rPr lang="sv-SE" smtClean="0"/>
              <a:t>samtidigt  bidra </a:t>
            </a:r>
            <a:r>
              <a:rPr lang="sv-SE" dirty="0" smtClean="0"/>
              <a:t>till den interna rörligheten? </a:t>
            </a:r>
          </a:p>
          <a:p>
            <a:endParaRPr lang="sv-SE"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p:cNvSpPr>
            <a:spLocks noGrp="1"/>
          </p:cNvSpPr>
          <p:nvPr>
            <p:ph type="body" sz="quarter" idx="14"/>
          </p:nvPr>
        </p:nvSpPr>
        <p:spPr/>
        <p:txBody>
          <a:bodyPr/>
          <a:lstStyle/>
          <a:p>
            <a:r>
              <a:rPr lang="sv-SE" sz="4000" dirty="0" smtClean="0"/>
              <a:t>Tack!</a:t>
            </a:r>
            <a:endParaRPr lang="sv-SE" sz="2800" dirty="0" smtClean="0"/>
          </a:p>
          <a:p>
            <a:endParaRPr lang="sv-SE" dirty="0"/>
          </a:p>
          <a:p>
            <a:r>
              <a:rPr lang="sv-SE" dirty="0" smtClean="0"/>
              <a:t>Karin Åhström </a:t>
            </a:r>
          </a:p>
          <a:p>
            <a:r>
              <a:rPr lang="sv-SE" dirty="0" smtClean="0"/>
              <a:t>HR direktör Göteborgs Stad</a:t>
            </a:r>
          </a:p>
          <a:p>
            <a:r>
              <a:rPr lang="sv-SE" dirty="0" smtClean="0"/>
              <a:t>Mobil +46 70 624 00 87</a:t>
            </a:r>
            <a:endParaRPr lang="sv-SE" dirty="0"/>
          </a:p>
          <a:p>
            <a:r>
              <a:rPr lang="sv-SE" dirty="0" err="1" smtClean="0"/>
              <a:t>Karin.ahstrom@stadshuset.goteborg.se</a:t>
            </a:r>
            <a:endParaRPr lang="sv-SE" dirty="0"/>
          </a:p>
        </p:txBody>
      </p:sp>
      <p:sp>
        <p:nvSpPr>
          <p:cNvPr id="3" name="Platshållare för bildnummer 2"/>
          <p:cNvSpPr>
            <a:spLocks noGrp="1"/>
          </p:cNvSpPr>
          <p:nvPr>
            <p:ph type="sldNum" sz="quarter" idx="4294967295"/>
          </p:nvPr>
        </p:nvSpPr>
        <p:spPr>
          <a:xfrm>
            <a:off x="8691563" y="6269038"/>
            <a:ext cx="452437" cy="417512"/>
          </a:xfrm>
          <a:prstGeom prst="rect">
            <a:avLst/>
          </a:prstGeom>
        </p:spPr>
        <p:txBody>
          <a:bodyPr/>
          <a:lstStyle/>
          <a:p>
            <a:fld id="{CCB980A4-8073-2E47-BD49-CDC58DACAC28}" type="slidenum">
              <a:rPr lang="sv-SE">
                <a:solidFill>
                  <a:prstClr val="white"/>
                </a:solidFill>
              </a:rPr>
              <a:pPr/>
              <a:t>41</a:t>
            </a:fld>
            <a:endParaRPr lang="sv-SE" dirty="0">
              <a:solidFill>
                <a:prstClr val="white"/>
              </a:solidFill>
            </a:endParaRPr>
          </a:p>
        </p:txBody>
      </p:sp>
      <p:sp>
        <p:nvSpPr>
          <p:cNvPr id="4" name="Platshållare för sidfot 3"/>
          <p:cNvSpPr>
            <a:spLocks noGrp="1"/>
          </p:cNvSpPr>
          <p:nvPr>
            <p:ph type="ftr" sz="quarter" idx="4294967295"/>
          </p:nvPr>
        </p:nvSpPr>
        <p:spPr>
          <a:xfrm>
            <a:off x="0" y="6269038"/>
            <a:ext cx="2895600" cy="417512"/>
          </a:xfrm>
          <a:prstGeom prst="rect">
            <a:avLst/>
          </a:prstGeom>
        </p:spPr>
        <p:txBody>
          <a:bodyPr/>
          <a:lstStyle/>
          <a:p>
            <a:r>
              <a:rPr lang="en-GB">
                <a:solidFill>
                  <a:prstClr val="white"/>
                </a:solidFill>
              </a:rPr>
              <a:t>HÅLLBAR STAD – ÖPPEN FÖR VÄRLDEN </a:t>
            </a:r>
            <a:endParaRPr lang="en-GB"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85" name="Oval 17"/>
          <p:cNvSpPr>
            <a:spLocks noChangeArrowheads="1"/>
          </p:cNvSpPr>
          <p:nvPr/>
        </p:nvSpPr>
        <p:spPr bwMode="auto">
          <a:xfrm>
            <a:off x="3773366" y="50292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LSI</a:t>
            </a:r>
          </a:p>
        </p:txBody>
      </p:sp>
      <p:sp>
        <p:nvSpPr>
          <p:cNvPr id="237571" name="Oval 3"/>
          <p:cNvSpPr>
            <a:spLocks noChangeArrowheads="1"/>
          </p:cNvSpPr>
          <p:nvPr/>
        </p:nvSpPr>
        <p:spPr bwMode="auto">
          <a:xfrm>
            <a:off x="2858966" y="48768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FörL</a:t>
            </a:r>
          </a:p>
        </p:txBody>
      </p:sp>
      <p:sp>
        <p:nvSpPr>
          <p:cNvPr id="237572" name="Oval 4"/>
          <p:cNvSpPr>
            <a:spLocks noChangeArrowheads="1"/>
          </p:cNvSpPr>
          <p:nvPr/>
        </p:nvSpPr>
        <p:spPr bwMode="auto">
          <a:xfrm>
            <a:off x="1100504" y="44958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LTFS</a:t>
            </a:r>
          </a:p>
        </p:txBody>
      </p:sp>
      <p:sp>
        <p:nvSpPr>
          <p:cNvPr id="237573" name="Oval 5"/>
          <p:cNvSpPr>
            <a:spLocks noChangeArrowheads="1"/>
          </p:cNvSpPr>
          <p:nvPr/>
        </p:nvSpPr>
        <p:spPr bwMode="auto">
          <a:xfrm>
            <a:off x="2788627" y="41910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SjLL</a:t>
            </a:r>
          </a:p>
        </p:txBody>
      </p:sp>
      <p:sp>
        <p:nvSpPr>
          <p:cNvPr id="237574" name="Oval 6"/>
          <p:cNvSpPr>
            <a:spLocks noChangeArrowheads="1"/>
          </p:cNvSpPr>
          <p:nvPr/>
        </p:nvSpPr>
        <p:spPr bwMode="auto">
          <a:xfrm>
            <a:off x="7631723" y="3921125"/>
            <a:ext cx="1055077" cy="8763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LFF</a:t>
            </a:r>
          </a:p>
        </p:txBody>
      </p:sp>
      <p:sp>
        <p:nvSpPr>
          <p:cNvPr id="237575" name="Oval 7"/>
          <p:cNvSpPr>
            <a:spLocks noChangeArrowheads="1"/>
          </p:cNvSpPr>
          <p:nvPr/>
        </p:nvSpPr>
        <p:spPr bwMode="auto">
          <a:xfrm>
            <a:off x="7104185" y="3429000"/>
            <a:ext cx="1055077" cy="876300"/>
          </a:xfrm>
          <a:prstGeom prst="ellipse">
            <a:avLst/>
          </a:prstGeom>
          <a:gradFill rotWithShape="0">
            <a:gsLst>
              <a:gs pos="0">
                <a:srgbClr val="D10030"/>
              </a:gs>
              <a:gs pos="100000">
                <a:srgbClr val="D10030">
                  <a:gamma/>
                  <a:shade val="46275"/>
                  <a:invGamma/>
                </a:srgbClr>
              </a:gs>
            </a:gsLst>
            <a:lin ang="5400000" scaled="1"/>
          </a:gradFill>
          <a:ln w="9525" algn="ctr">
            <a:noFill/>
            <a:round/>
            <a:headEnd/>
            <a:tailEnd/>
          </a:ln>
          <a:effectLst/>
        </p:spPr>
        <p:txBody>
          <a:bodyPr wrap="none" anchor="ctr"/>
          <a:lstStyle/>
          <a:p>
            <a:pPr algn="ctr" eaLnBrk="0" hangingPunct="0">
              <a:spcBef>
                <a:spcPct val="0"/>
              </a:spcBef>
            </a:pPr>
            <a:r>
              <a:rPr lang="sv-SE" sz="2000" b="1" dirty="0">
                <a:solidFill>
                  <a:schemeClr val="bg1"/>
                </a:solidFill>
              </a:rPr>
              <a:t>MBL</a:t>
            </a:r>
          </a:p>
        </p:txBody>
      </p:sp>
      <p:sp>
        <p:nvSpPr>
          <p:cNvPr id="237578" name="Oval 10"/>
          <p:cNvSpPr>
            <a:spLocks noChangeArrowheads="1"/>
          </p:cNvSpPr>
          <p:nvPr/>
        </p:nvSpPr>
        <p:spPr bwMode="auto">
          <a:xfrm>
            <a:off x="4758104" y="2060576"/>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dirty="0"/>
              <a:t>LOA</a:t>
            </a:r>
          </a:p>
        </p:txBody>
      </p:sp>
      <p:sp>
        <p:nvSpPr>
          <p:cNvPr id="237579" name="Oval 11"/>
          <p:cNvSpPr>
            <a:spLocks noChangeArrowheads="1"/>
          </p:cNvSpPr>
          <p:nvPr/>
        </p:nvSpPr>
        <p:spPr bwMode="auto">
          <a:xfrm>
            <a:off x="4923692" y="40386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ATL</a:t>
            </a:r>
          </a:p>
        </p:txBody>
      </p:sp>
      <p:sp>
        <p:nvSpPr>
          <p:cNvPr id="237580" name="Oval 12"/>
          <p:cNvSpPr>
            <a:spLocks noChangeArrowheads="1"/>
          </p:cNvSpPr>
          <p:nvPr/>
        </p:nvSpPr>
        <p:spPr bwMode="auto">
          <a:xfrm>
            <a:off x="1979735" y="4797425"/>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1400"/>
              <a:t>LNÄRVÅRD</a:t>
            </a:r>
            <a:endParaRPr lang="sv-SE" sz="2000"/>
          </a:p>
        </p:txBody>
      </p:sp>
      <p:sp>
        <p:nvSpPr>
          <p:cNvPr id="237581" name="Oval 13"/>
          <p:cNvSpPr>
            <a:spLocks noChangeArrowheads="1"/>
          </p:cNvSpPr>
          <p:nvPr/>
        </p:nvSpPr>
        <p:spPr bwMode="auto">
          <a:xfrm>
            <a:off x="426750" y="1924111"/>
            <a:ext cx="2990850" cy="1439863"/>
          </a:xfrm>
          <a:prstGeom prst="ellipse">
            <a:avLst/>
          </a:prstGeom>
          <a:solidFill>
            <a:schemeClr val="hlink"/>
          </a:solidFill>
          <a:ln w="9525">
            <a:noFill/>
            <a:round/>
            <a:headEnd/>
            <a:tailEnd/>
          </a:ln>
          <a:effectLst/>
        </p:spPr>
        <p:txBody>
          <a:bodyPr wrap="none" anchor="ctr"/>
          <a:lstStyle/>
          <a:p>
            <a:pPr algn="ctr" eaLnBrk="0" hangingPunct="0">
              <a:spcBef>
                <a:spcPct val="0"/>
              </a:spcBef>
            </a:pPr>
            <a:r>
              <a:rPr lang="sv-SE" sz="2000" dirty="0" smtClean="0">
                <a:solidFill>
                  <a:schemeClr val="bg1"/>
                </a:solidFill>
              </a:rPr>
              <a:t>Diskrimineringslagen </a:t>
            </a:r>
            <a:endParaRPr lang="sv-SE" sz="2000" dirty="0">
              <a:solidFill>
                <a:schemeClr val="bg1"/>
              </a:solidFill>
            </a:endParaRPr>
          </a:p>
          <a:p>
            <a:pPr algn="ctr" eaLnBrk="0" hangingPunct="0">
              <a:spcBef>
                <a:spcPct val="0"/>
              </a:spcBef>
            </a:pPr>
            <a:r>
              <a:rPr lang="sv-SE" sz="2000" b="0" dirty="0">
                <a:solidFill>
                  <a:schemeClr val="bg1"/>
                </a:solidFill>
              </a:rPr>
              <a:t>(gällande arbetslivet och</a:t>
            </a:r>
          </a:p>
          <a:p>
            <a:pPr algn="ctr" eaLnBrk="0" hangingPunct="0">
              <a:spcBef>
                <a:spcPct val="0"/>
              </a:spcBef>
            </a:pPr>
            <a:r>
              <a:rPr lang="sv-SE" sz="2000" b="0" dirty="0">
                <a:solidFill>
                  <a:schemeClr val="bg1"/>
                </a:solidFill>
              </a:rPr>
              <a:t>övriga samhället) </a:t>
            </a:r>
          </a:p>
        </p:txBody>
      </p:sp>
      <p:sp>
        <p:nvSpPr>
          <p:cNvPr id="237582" name="Oval 14"/>
          <p:cNvSpPr>
            <a:spLocks noChangeArrowheads="1"/>
          </p:cNvSpPr>
          <p:nvPr/>
        </p:nvSpPr>
        <p:spPr bwMode="auto">
          <a:xfrm>
            <a:off x="3703027" y="42672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LUTB</a:t>
            </a:r>
          </a:p>
        </p:txBody>
      </p:sp>
      <p:sp>
        <p:nvSpPr>
          <p:cNvPr id="237583" name="Oval 15"/>
          <p:cNvSpPr>
            <a:spLocks noChangeArrowheads="1"/>
          </p:cNvSpPr>
          <p:nvPr/>
        </p:nvSpPr>
        <p:spPr bwMode="auto">
          <a:xfrm>
            <a:off x="7033846" y="19050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LRA</a:t>
            </a:r>
          </a:p>
        </p:txBody>
      </p:sp>
      <p:sp>
        <p:nvSpPr>
          <p:cNvPr id="237584" name="Oval 16"/>
          <p:cNvSpPr>
            <a:spLocks noChangeArrowheads="1"/>
          </p:cNvSpPr>
          <p:nvPr/>
        </p:nvSpPr>
        <p:spPr bwMode="auto">
          <a:xfrm>
            <a:off x="6576646" y="52959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1400" dirty="0"/>
              <a:t>LANSTFRÅ</a:t>
            </a:r>
          </a:p>
        </p:txBody>
      </p:sp>
      <p:sp>
        <p:nvSpPr>
          <p:cNvPr id="237586" name="Text Box 18"/>
          <p:cNvSpPr txBox="1">
            <a:spLocks noChangeArrowheads="1"/>
          </p:cNvSpPr>
          <p:nvPr/>
        </p:nvSpPr>
        <p:spPr bwMode="auto">
          <a:xfrm>
            <a:off x="877656" y="1504890"/>
            <a:ext cx="2204157" cy="400110"/>
          </a:xfrm>
          <a:prstGeom prst="rect">
            <a:avLst/>
          </a:prstGeom>
          <a:noFill/>
          <a:ln w="9525">
            <a:noFill/>
            <a:miter lim="800000"/>
            <a:headEnd/>
            <a:tailEnd/>
          </a:ln>
          <a:effectLst/>
        </p:spPr>
        <p:txBody>
          <a:bodyPr wrap="square">
            <a:spAutoFit/>
          </a:bodyPr>
          <a:lstStyle/>
          <a:p>
            <a:pPr eaLnBrk="0" hangingPunct="0">
              <a:spcBef>
                <a:spcPct val="0"/>
              </a:spcBef>
            </a:pPr>
            <a:r>
              <a:rPr lang="sv-SE" sz="2000" b="0" dirty="0" smtClean="0">
                <a:solidFill>
                  <a:srgbClr val="000000"/>
                </a:solidFill>
              </a:rPr>
              <a:t>Diskriminering</a:t>
            </a:r>
            <a:endParaRPr lang="sv-SE" sz="2000" b="0" dirty="0">
              <a:solidFill>
                <a:srgbClr val="000000"/>
              </a:solidFill>
            </a:endParaRPr>
          </a:p>
        </p:txBody>
      </p:sp>
      <p:sp>
        <p:nvSpPr>
          <p:cNvPr id="237587" name="Text Box 19"/>
          <p:cNvSpPr txBox="1">
            <a:spLocks noChangeArrowheads="1"/>
          </p:cNvSpPr>
          <p:nvPr/>
        </p:nvSpPr>
        <p:spPr bwMode="auto">
          <a:xfrm>
            <a:off x="3423139" y="1524001"/>
            <a:ext cx="2917581" cy="396875"/>
          </a:xfrm>
          <a:prstGeom prst="rect">
            <a:avLst/>
          </a:prstGeom>
          <a:noFill/>
          <a:ln w="9525">
            <a:noFill/>
            <a:miter lim="800000"/>
            <a:headEnd/>
            <a:tailEnd/>
          </a:ln>
          <a:effectLst/>
        </p:spPr>
        <p:txBody>
          <a:bodyPr wrap="none">
            <a:spAutoFit/>
          </a:bodyPr>
          <a:lstStyle/>
          <a:p>
            <a:pPr eaLnBrk="0" hangingPunct="0">
              <a:spcBef>
                <a:spcPct val="0"/>
              </a:spcBef>
            </a:pPr>
            <a:r>
              <a:rPr lang="sv-SE" sz="2000" dirty="0">
                <a:solidFill>
                  <a:srgbClr val="000000"/>
                </a:solidFill>
              </a:rPr>
              <a:t>Anställningsförhållandet</a:t>
            </a:r>
            <a:endParaRPr lang="sv-SE" sz="2000" b="0" dirty="0">
              <a:solidFill>
                <a:srgbClr val="000000"/>
              </a:solidFill>
            </a:endParaRPr>
          </a:p>
        </p:txBody>
      </p:sp>
      <p:sp>
        <p:nvSpPr>
          <p:cNvPr id="237588" name="Text Box 20"/>
          <p:cNvSpPr txBox="1">
            <a:spLocks noChangeArrowheads="1"/>
          </p:cNvSpPr>
          <p:nvPr/>
        </p:nvSpPr>
        <p:spPr bwMode="auto">
          <a:xfrm>
            <a:off x="6611816" y="1524001"/>
            <a:ext cx="2363147" cy="400110"/>
          </a:xfrm>
          <a:prstGeom prst="rect">
            <a:avLst/>
          </a:prstGeom>
          <a:noFill/>
          <a:ln w="9525">
            <a:noFill/>
            <a:miter lim="800000"/>
            <a:headEnd/>
            <a:tailEnd/>
          </a:ln>
          <a:effectLst/>
        </p:spPr>
        <p:txBody>
          <a:bodyPr wrap="none">
            <a:spAutoFit/>
          </a:bodyPr>
          <a:lstStyle/>
          <a:p>
            <a:pPr eaLnBrk="0" hangingPunct="0">
              <a:spcBef>
                <a:spcPct val="0"/>
              </a:spcBef>
            </a:pPr>
            <a:r>
              <a:rPr lang="sv-SE" sz="2000" b="0" dirty="0">
                <a:solidFill>
                  <a:srgbClr val="000000"/>
                </a:solidFill>
              </a:rPr>
              <a:t>Tvist och rättegång</a:t>
            </a:r>
          </a:p>
        </p:txBody>
      </p:sp>
      <p:sp>
        <p:nvSpPr>
          <p:cNvPr id="237589" name="Text Box 21"/>
          <p:cNvSpPr txBox="1">
            <a:spLocks noChangeArrowheads="1"/>
          </p:cNvSpPr>
          <p:nvPr/>
        </p:nvSpPr>
        <p:spPr bwMode="auto">
          <a:xfrm>
            <a:off x="2250831" y="3717926"/>
            <a:ext cx="1867819" cy="400110"/>
          </a:xfrm>
          <a:prstGeom prst="rect">
            <a:avLst/>
          </a:prstGeom>
          <a:noFill/>
          <a:ln w="9525">
            <a:noFill/>
            <a:miter lim="800000"/>
            <a:headEnd/>
            <a:tailEnd/>
          </a:ln>
          <a:effectLst/>
        </p:spPr>
        <p:txBody>
          <a:bodyPr wrap="none">
            <a:spAutoFit/>
          </a:bodyPr>
          <a:lstStyle/>
          <a:p>
            <a:pPr eaLnBrk="0" hangingPunct="0">
              <a:spcBef>
                <a:spcPct val="0"/>
              </a:spcBef>
            </a:pPr>
            <a:r>
              <a:rPr lang="sv-SE" sz="2000" b="0" dirty="0">
                <a:solidFill>
                  <a:srgbClr val="000000"/>
                </a:solidFill>
              </a:rPr>
              <a:t>Ledighetslagar</a:t>
            </a:r>
          </a:p>
        </p:txBody>
      </p:sp>
      <p:sp>
        <p:nvSpPr>
          <p:cNvPr id="237590" name="Text Box 22"/>
          <p:cNvSpPr txBox="1">
            <a:spLocks noChangeArrowheads="1"/>
          </p:cNvSpPr>
          <p:nvPr/>
        </p:nvSpPr>
        <p:spPr bwMode="auto">
          <a:xfrm>
            <a:off x="5721628" y="4933890"/>
            <a:ext cx="2624436" cy="400110"/>
          </a:xfrm>
          <a:prstGeom prst="rect">
            <a:avLst/>
          </a:prstGeom>
          <a:noFill/>
          <a:ln w="9525">
            <a:noFill/>
            <a:miter lim="800000"/>
            <a:headEnd/>
            <a:tailEnd/>
          </a:ln>
          <a:effectLst/>
        </p:spPr>
        <p:txBody>
          <a:bodyPr wrap="none">
            <a:spAutoFit/>
          </a:bodyPr>
          <a:lstStyle/>
          <a:p>
            <a:pPr eaLnBrk="0" hangingPunct="0">
              <a:spcBef>
                <a:spcPct val="0"/>
              </a:spcBef>
            </a:pPr>
            <a:r>
              <a:rPr lang="sv-SE" sz="2000" b="0" dirty="0">
                <a:solidFill>
                  <a:srgbClr val="000000"/>
                </a:solidFill>
              </a:rPr>
              <a:t>Sysselsättningspolitik</a:t>
            </a:r>
          </a:p>
        </p:txBody>
      </p:sp>
      <p:sp>
        <p:nvSpPr>
          <p:cNvPr id="237591" name="Text Box 23"/>
          <p:cNvSpPr txBox="1">
            <a:spLocks noChangeArrowheads="1"/>
          </p:cNvSpPr>
          <p:nvPr/>
        </p:nvSpPr>
        <p:spPr bwMode="auto">
          <a:xfrm>
            <a:off x="3427929" y="3032641"/>
            <a:ext cx="2991525" cy="400110"/>
          </a:xfrm>
          <a:prstGeom prst="rect">
            <a:avLst/>
          </a:prstGeom>
          <a:noFill/>
          <a:ln w="9525">
            <a:noFill/>
            <a:miter lim="800000"/>
            <a:headEnd/>
            <a:tailEnd/>
          </a:ln>
          <a:effectLst/>
        </p:spPr>
        <p:txBody>
          <a:bodyPr wrap="none">
            <a:spAutoFit/>
          </a:bodyPr>
          <a:lstStyle/>
          <a:p>
            <a:pPr eaLnBrk="0" hangingPunct="0">
              <a:spcBef>
                <a:spcPct val="0"/>
              </a:spcBef>
            </a:pPr>
            <a:r>
              <a:rPr lang="sv-SE" sz="2000" b="0" dirty="0">
                <a:solidFill>
                  <a:srgbClr val="000000"/>
                </a:solidFill>
              </a:rPr>
              <a:t>Arbetsmiljö och arbetstid</a:t>
            </a:r>
          </a:p>
        </p:txBody>
      </p:sp>
      <p:sp>
        <p:nvSpPr>
          <p:cNvPr id="237592" name="Text Box 24"/>
          <p:cNvSpPr txBox="1">
            <a:spLocks noChangeArrowheads="1"/>
          </p:cNvSpPr>
          <p:nvPr/>
        </p:nvSpPr>
        <p:spPr bwMode="auto">
          <a:xfrm>
            <a:off x="6404572" y="2847976"/>
            <a:ext cx="2861681" cy="584775"/>
          </a:xfrm>
          <a:prstGeom prst="rect">
            <a:avLst/>
          </a:prstGeom>
          <a:noFill/>
          <a:ln w="9525">
            <a:noFill/>
            <a:miter lim="800000"/>
            <a:headEnd/>
            <a:tailEnd/>
          </a:ln>
          <a:effectLst/>
        </p:spPr>
        <p:txBody>
          <a:bodyPr wrap="none">
            <a:spAutoFit/>
          </a:bodyPr>
          <a:lstStyle/>
          <a:p>
            <a:pPr algn="ctr" eaLnBrk="0" hangingPunct="0">
              <a:lnSpc>
                <a:spcPct val="80000"/>
              </a:lnSpc>
              <a:spcBef>
                <a:spcPct val="0"/>
              </a:spcBef>
            </a:pPr>
            <a:r>
              <a:rPr lang="sv-SE" sz="2000" b="0" dirty="0">
                <a:solidFill>
                  <a:srgbClr val="000000"/>
                </a:solidFill>
              </a:rPr>
              <a:t>Medbestämmande och </a:t>
            </a:r>
          </a:p>
          <a:p>
            <a:pPr algn="ctr" eaLnBrk="0" hangingPunct="0">
              <a:lnSpc>
                <a:spcPct val="80000"/>
              </a:lnSpc>
              <a:spcBef>
                <a:spcPct val="0"/>
              </a:spcBef>
            </a:pPr>
            <a:r>
              <a:rPr lang="sv-SE" sz="2000" b="0" dirty="0">
                <a:solidFill>
                  <a:srgbClr val="000000"/>
                </a:solidFill>
              </a:rPr>
              <a:t>fackligt arbete</a:t>
            </a:r>
          </a:p>
        </p:txBody>
      </p:sp>
      <p:sp>
        <p:nvSpPr>
          <p:cNvPr id="237593" name="Oval 25"/>
          <p:cNvSpPr>
            <a:spLocks noChangeArrowheads="1"/>
          </p:cNvSpPr>
          <p:nvPr/>
        </p:nvSpPr>
        <p:spPr bwMode="auto">
          <a:xfrm>
            <a:off x="5345724" y="34671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dirty="0"/>
              <a:t>LAF</a:t>
            </a:r>
          </a:p>
        </p:txBody>
      </p:sp>
      <p:sp>
        <p:nvSpPr>
          <p:cNvPr id="237595" name="Oval 27"/>
          <p:cNvSpPr>
            <a:spLocks noChangeArrowheads="1"/>
          </p:cNvSpPr>
          <p:nvPr/>
        </p:nvSpPr>
        <p:spPr bwMode="auto">
          <a:xfrm>
            <a:off x="302939" y="3326904"/>
            <a:ext cx="1149434" cy="864096"/>
          </a:xfrm>
          <a:prstGeom prst="ellipse">
            <a:avLst/>
          </a:prstGeom>
          <a:gradFill flip="none" rotWithShape="1">
            <a:gsLst>
              <a:gs pos="0">
                <a:schemeClr val="bg2"/>
              </a:gs>
              <a:gs pos="70000">
                <a:schemeClr val="bg2">
                  <a:gamma/>
                  <a:shade val="46275"/>
                  <a:invGamma/>
                </a:schemeClr>
              </a:gs>
            </a:gsLst>
            <a:lin ang="5400000" scaled="0"/>
            <a:tileRect/>
          </a:gradFill>
          <a:ln w="9525">
            <a:noFill/>
            <a:round/>
            <a:headEnd/>
            <a:tailEnd/>
          </a:ln>
          <a:effectLst/>
        </p:spPr>
        <p:txBody>
          <a:bodyPr wrap="none" anchor="ctr"/>
          <a:lstStyle/>
          <a:p>
            <a:pPr algn="ctr" eaLnBrk="0" hangingPunct="0">
              <a:spcBef>
                <a:spcPct val="0"/>
              </a:spcBef>
            </a:pPr>
            <a:r>
              <a:rPr lang="sv-SE" sz="1200" dirty="0">
                <a:solidFill>
                  <a:schemeClr val="bg1"/>
                </a:solidFill>
              </a:rPr>
              <a:t>deltid, </a:t>
            </a:r>
            <a:r>
              <a:rPr lang="sv-SE" sz="1200" dirty="0" err="1">
                <a:solidFill>
                  <a:schemeClr val="bg1"/>
                </a:solidFill>
              </a:rPr>
              <a:t>tidsbegr</a:t>
            </a:r>
            <a:r>
              <a:rPr lang="sv-SE" sz="1200" dirty="0">
                <a:solidFill>
                  <a:schemeClr val="bg1"/>
                </a:solidFill>
              </a:rPr>
              <a:t>.</a:t>
            </a:r>
          </a:p>
          <a:p>
            <a:pPr algn="ctr" eaLnBrk="0" hangingPunct="0">
              <a:spcBef>
                <a:spcPct val="0"/>
              </a:spcBef>
            </a:pPr>
            <a:r>
              <a:rPr lang="sv-SE" sz="1200" dirty="0">
                <a:solidFill>
                  <a:schemeClr val="bg1"/>
                </a:solidFill>
              </a:rPr>
              <a:t>anställning</a:t>
            </a:r>
          </a:p>
        </p:txBody>
      </p:sp>
      <p:sp>
        <p:nvSpPr>
          <p:cNvPr id="237596" name="Oval 28"/>
          <p:cNvSpPr>
            <a:spLocks noChangeArrowheads="1"/>
          </p:cNvSpPr>
          <p:nvPr/>
        </p:nvSpPr>
        <p:spPr bwMode="auto">
          <a:xfrm>
            <a:off x="1780443" y="4076700"/>
            <a:ext cx="1055077" cy="838200"/>
          </a:xfrm>
          <a:prstGeom prst="ellipse">
            <a:avLst/>
          </a:prstGeom>
          <a:gradFill rotWithShape="0">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eaLnBrk="0" hangingPunct="0">
              <a:spcBef>
                <a:spcPct val="0"/>
              </a:spcBef>
            </a:pPr>
            <a:r>
              <a:rPr lang="sv-SE" sz="2000"/>
              <a:t>SemL</a:t>
            </a:r>
          </a:p>
        </p:txBody>
      </p:sp>
      <p:sp>
        <p:nvSpPr>
          <p:cNvPr id="32" name="Oval 11"/>
          <p:cNvSpPr>
            <a:spLocks noChangeArrowheads="1"/>
          </p:cNvSpPr>
          <p:nvPr/>
        </p:nvSpPr>
        <p:spPr bwMode="auto">
          <a:xfrm>
            <a:off x="4395848" y="3363974"/>
            <a:ext cx="1055687" cy="876300"/>
          </a:xfrm>
          <a:prstGeom prst="ellipse">
            <a:avLst/>
          </a:prstGeom>
          <a:gradFill rotWithShape="0">
            <a:gsLst>
              <a:gs pos="0">
                <a:srgbClr val="D10030"/>
              </a:gs>
              <a:gs pos="100000">
                <a:srgbClr val="610016"/>
              </a:gs>
            </a:gsLst>
            <a:lin ang="5400000" scaled="1"/>
          </a:gradFill>
          <a:ln w="9525" algn="ctr">
            <a:noFill/>
            <a:round/>
            <a:headEnd/>
            <a:tailEnd/>
          </a:ln>
        </p:spPr>
        <p:txBody>
          <a:bodyPr wrap="none" anchor="ctr"/>
          <a:lstStyle/>
          <a:p>
            <a:pPr algn="ctr"/>
            <a:r>
              <a:rPr lang="sv-SE" sz="2000" b="1" dirty="0" smtClean="0">
                <a:solidFill>
                  <a:schemeClr val="bg1"/>
                </a:solidFill>
                <a:latin typeface="Arial" pitchFamily="34" charset="0"/>
              </a:rPr>
              <a:t>AML</a:t>
            </a:r>
            <a:endParaRPr lang="sv-SE" sz="2000" b="1" dirty="0">
              <a:solidFill>
                <a:schemeClr val="bg1"/>
              </a:solidFill>
              <a:latin typeface="Arial" pitchFamily="34" charset="0"/>
            </a:endParaRPr>
          </a:p>
        </p:txBody>
      </p:sp>
      <p:sp>
        <p:nvSpPr>
          <p:cNvPr id="34" name="Platshållare för sidfot 3"/>
          <p:cNvSpPr txBox="1">
            <a:spLocks/>
          </p:cNvSpPr>
          <p:nvPr/>
        </p:nvSpPr>
        <p:spPr>
          <a:xfrm>
            <a:off x="522000" y="6269050"/>
            <a:ext cx="2895600" cy="417575"/>
          </a:xfrm>
          <a:prstGeom prst="rect">
            <a:avLst/>
          </a:prstGeom>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chemeClr val="bg1"/>
                </a:solidFill>
                <a:effectLst/>
                <a:uLnTx/>
                <a:uFillTx/>
                <a:latin typeface="+mn-lt"/>
                <a:ea typeface="+mn-ea"/>
                <a:cs typeface="+mn-cs"/>
              </a:rPr>
              <a:t>HÅLLBAR STAD – ÖPPEN FÖR VÄRLDEN </a:t>
            </a:r>
            <a:endParaRPr kumimoji="0" lang="en-GB" sz="800" b="0" i="0" u="none" strike="noStrike" kern="1200" cap="none" spc="0" normalizeH="0" baseline="0" noProof="0" dirty="0">
              <a:ln>
                <a:noFill/>
              </a:ln>
              <a:solidFill>
                <a:schemeClr val="bg1"/>
              </a:solidFill>
              <a:effectLst/>
              <a:uLnTx/>
              <a:uFillTx/>
              <a:latin typeface="+mn-lt"/>
              <a:ea typeface="+mn-ea"/>
              <a:cs typeface="+mn-cs"/>
            </a:endParaRPr>
          </a:p>
        </p:txBody>
      </p:sp>
      <p:sp>
        <p:nvSpPr>
          <p:cNvPr id="35" name="Platshållare för bildnummer 2"/>
          <p:cNvSpPr txBox="1">
            <a:spLocks/>
          </p:cNvSpPr>
          <p:nvPr/>
        </p:nvSpPr>
        <p:spPr>
          <a:xfrm>
            <a:off x="8483745" y="6269050"/>
            <a:ext cx="452437" cy="417512"/>
          </a:xfrm>
          <a:prstGeom prst="rect">
            <a:avLst/>
          </a:prstGeom>
        </p:spPr>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CCB980A4-8073-2E47-BD49-CDC58DACAC28}" type="slidenum">
              <a:rPr kumimoji="0" lang="sv-SE" sz="1000" b="0" i="0" u="none" strike="noStrike" kern="1200" cap="none" spc="0" normalizeH="0" baseline="0" noProof="0" smtClean="0">
                <a:ln>
                  <a:noFill/>
                </a:ln>
                <a:solidFill>
                  <a:schemeClr val="bg1"/>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sv-SE" sz="1000" b="0" i="0" u="none" strike="noStrike" kern="1200" cap="none" spc="0" normalizeH="0" baseline="0" noProof="0" dirty="0">
              <a:ln>
                <a:noFill/>
              </a:ln>
              <a:solidFill>
                <a:schemeClr val="bg1"/>
              </a:solidFill>
              <a:effectLst/>
              <a:uLnTx/>
              <a:uFillTx/>
              <a:latin typeface="Arial"/>
              <a:ea typeface="+mn-ea"/>
              <a:cs typeface="Arial"/>
            </a:endParaRPr>
          </a:p>
        </p:txBody>
      </p:sp>
      <p:sp>
        <p:nvSpPr>
          <p:cNvPr id="237577" name="Oval 9"/>
          <p:cNvSpPr>
            <a:spLocks noChangeArrowheads="1"/>
          </p:cNvSpPr>
          <p:nvPr/>
        </p:nvSpPr>
        <p:spPr bwMode="auto">
          <a:xfrm>
            <a:off x="3914043" y="1905000"/>
            <a:ext cx="1055077" cy="838200"/>
          </a:xfrm>
          <a:prstGeom prst="ellipse">
            <a:avLst/>
          </a:prstGeom>
          <a:gradFill rotWithShape="0">
            <a:gsLst>
              <a:gs pos="0">
                <a:srgbClr val="D10030"/>
              </a:gs>
              <a:gs pos="100000">
                <a:srgbClr val="D10030">
                  <a:gamma/>
                  <a:shade val="46275"/>
                  <a:invGamma/>
                </a:srgbClr>
              </a:gs>
            </a:gsLst>
            <a:lin ang="5400000" scaled="1"/>
          </a:gradFill>
          <a:ln w="9525">
            <a:noFill/>
            <a:round/>
            <a:headEnd/>
            <a:tailEnd/>
          </a:ln>
          <a:effectLst/>
        </p:spPr>
        <p:txBody>
          <a:bodyPr wrap="none" anchor="ctr"/>
          <a:lstStyle/>
          <a:p>
            <a:pPr algn="ctr" eaLnBrk="0" hangingPunct="0">
              <a:spcBef>
                <a:spcPct val="0"/>
              </a:spcBef>
            </a:pPr>
            <a:r>
              <a:rPr lang="sv-SE" sz="2000" b="1" dirty="0">
                <a:solidFill>
                  <a:schemeClr val="bg1"/>
                </a:solidFill>
              </a:rPr>
              <a:t>LAS</a:t>
            </a:r>
          </a:p>
        </p:txBody>
      </p:sp>
      <p:sp>
        <p:nvSpPr>
          <p:cNvPr id="30" name="Rectangle 2"/>
          <p:cNvSpPr txBox="1">
            <a:spLocks noChangeArrowheads="1"/>
          </p:cNvSpPr>
          <p:nvPr/>
        </p:nvSpPr>
        <p:spPr>
          <a:xfrm>
            <a:off x="522000" y="475702"/>
            <a:ext cx="6738950" cy="695069"/>
          </a:xfrm>
          <a:prstGeom prst="rect">
            <a:avLst/>
          </a:prstGeom>
        </p:spPr>
        <p:txBody>
          <a:bodyPr/>
          <a:lstStyle/>
          <a:p>
            <a:pPr marL="0" marR="0" lvl="0" indent="0" algn="l" defTabSz="457200" rtl="0" eaLnBrk="1" fontAlgn="auto" latinLnBrk="0" hangingPunct="1">
              <a:lnSpc>
                <a:spcPts val="2700"/>
              </a:lnSpc>
              <a:spcBef>
                <a:spcPct val="0"/>
              </a:spcBef>
              <a:spcAft>
                <a:spcPts val="0"/>
              </a:spcAft>
              <a:buClrTx/>
              <a:buSzTx/>
              <a:buFontTx/>
              <a:buNone/>
              <a:tabLst/>
              <a:defRPr/>
            </a:pPr>
            <a:r>
              <a:rPr kumimoji="0" lang="sv-SE" sz="2800" b="1" i="0" u="none" strike="noStrike" kern="0" cap="none" spc="50" normalizeH="0" baseline="0" noProof="0" smtClean="0">
                <a:ln>
                  <a:noFill/>
                </a:ln>
                <a:solidFill>
                  <a:srgbClr val="111111"/>
                </a:solidFill>
                <a:effectLst/>
                <a:uLnTx/>
                <a:uFillTx/>
                <a:latin typeface="Arial"/>
                <a:ea typeface="+mj-ea"/>
                <a:cs typeface="Arial"/>
              </a:rPr>
              <a:t>Arbetsrättsliga lagar</a:t>
            </a:r>
            <a:endParaRPr kumimoji="0" lang="sv-SE" sz="2800" b="1" i="0" u="none" strike="noStrike" kern="0" cap="none" spc="50" normalizeH="0" baseline="0" noProof="0" dirty="0">
              <a:ln>
                <a:noFill/>
              </a:ln>
              <a:solidFill>
                <a:srgbClr val="111111"/>
              </a:solidFill>
              <a:effectLst/>
              <a:uLnTx/>
              <a:uFillTx/>
              <a:latin typeface="Arial"/>
              <a:ea typeface="+mj-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7577"/>
                                        </p:tgtEl>
                                        <p:attrNameLst>
                                          <p:attrName>style.visibility</p:attrName>
                                        </p:attrNameLst>
                                      </p:cBhvr>
                                      <p:to>
                                        <p:strVal val="visible"/>
                                      </p:to>
                                    </p:set>
                                    <p:animEffect transition="in" filter="dissolve">
                                      <p:cBhvr>
                                        <p:cTn id="7" dur="500"/>
                                        <p:tgtEl>
                                          <p:spTgt spid="23757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7575"/>
                                        </p:tgtEl>
                                        <p:attrNameLst>
                                          <p:attrName>style.visibility</p:attrName>
                                        </p:attrNameLst>
                                      </p:cBhvr>
                                      <p:to>
                                        <p:strVal val="visible"/>
                                      </p:to>
                                    </p:set>
                                    <p:animEffect transition="in" filter="dissolve">
                                      <p:cBhvr>
                                        <p:cTn id="11" dur="500"/>
                                        <p:tgtEl>
                                          <p:spTgt spid="237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5" grpId="0" animBg="1" autoUpdateAnimBg="0"/>
      <p:bldP spid="23757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noFill/>
          <a:ln>
            <a:noFill/>
          </a:ln>
        </p:spPr>
        <p:txBody>
          <a:bodyPr/>
          <a:lstStyle/>
          <a:p>
            <a:r>
              <a:rPr lang="sv-SE" dirty="0"/>
              <a:t>Arbetsmiljö – utgångspunkter</a:t>
            </a:r>
          </a:p>
        </p:txBody>
      </p:sp>
      <p:sp>
        <p:nvSpPr>
          <p:cNvPr id="32" name="Platshållare för bildnummer 2"/>
          <p:cNvSpPr>
            <a:spLocks noGrp="1"/>
          </p:cNvSpPr>
          <p:nvPr>
            <p:ph type="sldNum" sz="quarter" idx="14"/>
          </p:nvPr>
        </p:nvSpPr>
        <p:spPr/>
        <p:txBody>
          <a:bodyPr/>
          <a:lstStyle/>
          <a:p>
            <a:fld id="{CCB980A4-8073-2E47-BD49-CDC58DACAC28}" type="slidenum">
              <a:rPr lang="sv-SE">
                <a:solidFill>
                  <a:prstClr val="white"/>
                </a:solidFill>
              </a:rPr>
              <a:pPr/>
              <a:t>6</a:t>
            </a:fld>
            <a:endParaRPr lang="sv-SE" dirty="0">
              <a:solidFill>
                <a:prstClr val="white"/>
              </a:solidFill>
            </a:endParaRPr>
          </a:p>
        </p:txBody>
      </p:sp>
      <p:sp>
        <p:nvSpPr>
          <p:cNvPr id="26"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grpSp>
        <p:nvGrpSpPr>
          <p:cNvPr id="2" name="Grupp 28"/>
          <p:cNvGrpSpPr/>
          <p:nvPr/>
        </p:nvGrpSpPr>
        <p:grpSpPr>
          <a:xfrm>
            <a:off x="1162993" y="1093828"/>
            <a:ext cx="6294833" cy="4982467"/>
            <a:chOff x="1162993" y="1093828"/>
            <a:chExt cx="6294833" cy="4982467"/>
          </a:xfrm>
        </p:grpSpPr>
        <p:grpSp>
          <p:nvGrpSpPr>
            <p:cNvPr id="3" name="Grupp 10"/>
            <p:cNvGrpSpPr/>
            <p:nvPr/>
          </p:nvGrpSpPr>
          <p:grpSpPr>
            <a:xfrm>
              <a:off x="2982418" y="1342692"/>
              <a:ext cx="2212092" cy="2088232"/>
              <a:chOff x="4283968" y="1340768"/>
              <a:chExt cx="2212092" cy="2088232"/>
            </a:xfrm>
          </p:grpSpPr>
          <p:pic>
            <p:nvPicPr>
              <p:cNvPr id="8" name="Bildobjekt 7" descr="grpostit.png"/>
              <p:cNvPicPr>
                <a:picLocks noChangeAspect="1"/>
              </p:cNvPicPr>
              <p:nvPr/>
            </p:nvPicPr>
            <p:blipFill>
              <a:blip r:embed="rId3" cstate="print"/>
              <a:stretch>
                <a:fillRect/>
              </a:stretch>
            </p:blipFill>
            <p:spPr>
              <a:xfrm>
                <a:off x="4283968" y="1340768"/>
                <a:ext cx="2169945" cy="2088232"/>
              </a:xfrm>
              <a:prstGeom prst="rect">
                <a:avLst/>
              </a:prstGeom>
            </p:spPr>
          </p:pic>
          <p:sp>
            <p:nvSpPr>
              <p:cNvPr id="9" name="Rektangel 8"/>
              <p:cNvSpPr/>
              <p:nvPr/>
            </p:nvSpPr>
            <p:spPr>
              <a:xfrm rot="312083">
                <a:off x="4495517" y="2116754"/>
                <a:ext cx="2000543" cy="535531"/>
              </a:xfrm>
              <a:prstGeom prst="rect">
                <a:avLst/>
              </a:prstGeom>
            </p:spPr>
            <p:txBody>
              <a:bodyPr wrap="square">
                <a:spAutoFit/>
              </a:bodyPr>
              <a:lstStyle/>
              <a:p>
                <a:pPr>
                  <a:lnSpc>
                    <a:spcPct val="90000"/>
                  </a:lnSpc>
                </a:pPr>
                <a:r>
                  <a:rPr lang="sv-SE" sz="1600" dirty="0">
                    <a:solidFill>
                      <a:srgbClr val="747474"/>
                    </a:solidFill>
                  </a:rPr>
                  <a:t>Arbetsmiljöverkets föreskrifter </a:t>
                </a:r>
                <a:r>
                  <a:rPr lang="sv-SE" sz="1200" dirty="0">
                    <a:solidFill>
                      <a:srgbClr val="C00000"/>
                    </a:solidFill>
                  </a:rPr>
                  <a:t>(AFS)</a:t>
                </a:r>
              </a:p>
            </p:txBody>
          </p:sp>
        </p:grpSp>
        <p:grpSp>
          <p:nvGrpSpPr>
            <p:cNvPr id="4" name="Grupp 31"/>
            <p:cNvGrpSpPr/>
            <p:nvPr/>
          </p:nvGrpSpPr>
          <p:grpSpPr>
            <a:xfrm>
              <a:off x="4690556" y="1093828"/>
              <a:ext cx="2239042" cy="2154726"/>
              <a:chOff x="2551218" y="1489194"/>
              <a:chExt cx="2239042" cy="2154726"/>
            </a:xfrm>
          </p:grpSpPr>
          <p:pic>
            <p:nvPicPr>
              <p:cNvPr id="12" name="Bildobjekt 11" descr="gulpostit.png"/>
              <p:cNvPicPr>
                <a:picLocks noChangeAspect="1"/>
              </p:cNvPicPr>
              <p:nvPr/>
            </p:nvPicPr>
            <p:blipFill>
              <a:blip r:embed="rId4" cstate="print"/>
              <a:stretch>
                <a:fillRect/>
              </a:stretch>
            </p:blipFill>
            <p:spPr>
              <a:xfrm rot="245354">
                <a:off x="2551218" y="1489194"/>
                <a:ext cx="2239042" cy="2154726"/>
              </a:xfrm>
              <a:prstGeom prst="rect">
                <a:avLst/>
              </a:prstGeom>
            </p:spPr>
          </p:pic>
          <p:sp>
            <p:nvSpPr>
              <p:cNvPr id="14" name="Rektangel 13"/>
              <p:cNvSpPr/>
              <p:nvPr/>
            </p:nvSpPr>
            <p:spPr>
              <a:xfrm rot="21298341">
                <a:off x="2729119" y="2130443"/>
                <a:ext cx="2000543" cy="646331"/>
              </a:xfrm>
              <a:prstGeom prst="rect">
                <a:avLst/>
              </a:prstGeom>
            </p:spPr>
            <p:txBody>
              <a:bodyPr wrap="square">
                <a:spAutoFit/>
              </a:bodyPr>
              <a:lstStyle/>
              <a:p>
                <a:pPr>
                  <a:lnSpc>
                    <a:spcPct val="90000"/>
                  </a:lnSpc>
                </a:pPr>
                <a:r>
                  <a:rPr lang="sv-SE" sz="1600" dirty="0">
                    <a:solidFill>
                      <a:srgbClr val="747474"/>
                    </a:solidFill>
                  </a:rPr>
                  <a:t>Annan lagstiftning, </a:t>
                </a:r>
                <a:br>
                  <a:rPr lang="sv-SE" sz="1600" dirty="0">
                    <a:solidFill>
                      <a:srgbClr val="747474"/>
                    </a:solidFill>
                  </a:rPr>
                </a:br>
                <a:r>
                  <a:rPr lang="sv-SE" sz="1200" dirty="0">
                    <a:solidFill>
                      <a:srgbClr val="747474"/>
                    </a:solidFill>
                  </a:rPr>
                  <a:t>t ex arbetstidslagen, diskrimineringslagen</a:t>
                </a:r>
              </a:p>
            </p:txBody>
          </p:sp>
        </p:grpSp>
        <p:grpSp>
          <p:nvGrpSpPr>
            <p:cNvPr id="5" name="Grupp 19"/>
            <p:cNvGrpSpPr/>
            <p:nvPr/>
          </p:nvGrpSpPr>
          <p:grpSpPr>
            <a:xfrm rot="21308650">
              <a:off x="3473418" y="2728575"/>
              <a:ext cx="2169945" cy="2088232"/>
              <a:chOff x="4406813" y="1351197"/>
              <a:chExt cx="2169945" cy="2088232"/>
            </a:xfrm>
          </p:grpSpPr>
          <p:pic>
            <p:nvPicPr>
              <p:cNvPr id="21" name="Bildobjekt 20" descr="grpostit.png"/>
              <p:cNvPicPr>
                <a:picLocks noChangeAspect="1"/>
              </p:cNvPicPr>
              <p:nvPr/>
            </p:nvPicPr>
            <p:blipFill>
              <a:blip r:embed="rId3" cstate="print"/>
              <a:stretch>
                <a:fillRect/>
              </a:stretch>
            </p:blipFill>
            <p:spPr>
              <a:xfrm>
                <a:off x="4406813" y="1351197"/>
                <a:ext cx="2169945" cy="2088232"/>
              </a:xfrm>
              <a:prstGeom prst="rect">
                <a:avLst/>
              </a:prstGeom>
            </p:spPr>
          </p:pic>
          <p:sp>
            <p:nvSpPr>
              <p:cNvPr id="22" name="Rektangel 21"/>
              <p:cNvSpPr/>
              <p:nvPr/>
            </p:nvSpPr>
            <p:spPr>
              <a:xfrm rot="312083">
                <a:off x="4651228" y="1772799"/>
                <a:ext cx="1753208" cy="1089529"/>
              </a:xfrm>
              <a:prstGeom prst="rect">
                <a:avLst/>
              </a:prstGeom>
            </p:spPr>
            <p:txBody>
              <a:bodyPr wrap="square">
                <a:spAutoFit/>
              </a:bodyPr>
              <a:lstStyle/>
              <a:p>
                <a:pPr>
                  <a:lnSpc>
                    <a:spcPct val="90000"/>
                  </a:lnSpc>
                </a:pPr>
                <a:r>
                  <a:rPr lang="sv-SE" sz="1600" dirty="0">
                    <a:solidFill>
                      <a:srgbClr val="747474"/>
                    </a:solidFill>
                  </a:rPr>
                  <a:t>Centrala och lokala kollektivavtal, </a:t>
                </a:r>
                <a:br>
                  <a:rPr lang="sv-SE" sz="1600" dirty="0">
                    <a:solidFill>
                      <a:srgbClr val="747474"/>
                    </a:solidFill>
                  </a:rPr>
                </a:br>
                <a:r>
                  <a:rPr lang="sv-SE" sz="1200" dirty="0">
                    <a:solidFill>
                      <a:srgbClr val="747474"/>
                    </a:solidFill>
                  </a:rPr>
                  <a:t>t ex FAS 05 och </a:t>
                </a:r>
                <a:br>
                  <a:rPr lang="sv-SE" sz="1200" dirty="0">
                    <a:solidFill>
                      <a:srgbClr val="747474"/>
                    </a:solidFill>
                  </a:rPr>
                </a:br>
                <a:r>
                  <a:rPr lang="sv-SE" sz="1200" dirty="0">
                    <a:solidFill>
                      <a:srgbClr val="747474"/>
                    </a:solidFill>
                  </a:rPr>
                  <a:t>Samverkan Göteborg</a:t>
                </a:r>
                <a:endParaRPr lang="sv-SE" sz="1600" dirty="0">
                  <a:solidFill>
                    <a:srgbClr val="747474"/>
                  </a:solidFill>
                </a:endParaRPr>
              </a:p>
            </p:txBody>
          </p:sp>
        </p:grpSp>
        <p:grpSp>
          <p:nvGrpSpPr>
            <p:cNvPr id="10" name="Grupp 25"/>
            <p:cNvGrpSpPr/>
            <p:nvPr/>
          </p:nvGrpSpPr>
          <p:grpSpPr>
            <a:xfrm rot="421484">
              <a:off x="1795344" y="3328802"/>
              <a:ext cx="2016224" cy="1988510"/>
              <a:chOff x="539553" y="1628801"/>
              <a:chExt cx="2016224" cy="1988510"/>
            </a:xfrm>
          </p:grpSpPr>
          <p:pic>
            <p:nvPicPr>
              <p:cNvPr id="27" name="Bildobjekt 26" descr="vitpostit.png"/>
              <p:cNvPicPr>
                <a:picLocks noChangeAspect="1"/>
              </p:cNvPicPr>
              <p:nvPr/>
            </p:nvPicPr>
            <p:blipFill>
              <a:blip r:embed="rId5" cstate="print"/>
              <a:stretch>
                <a:fillRect/>
              </a:stretch>
            </p:blipFill>
            <p:spPr>
              <a:xfrm>
                <a:off x="539553" y="1628801"/>
                <a:ext cx="2016224" cy="1988510"/>
              </a:xfrm>
              <a:prstGeom prst="rect">
                <a:avLst/>
              </a:prstGeom>
            </p:spPr>
          </p:pic>
          <p:sp>
            <p:nvSpPr>
              <p:cNvPr id="28" name="Rektangel 27"/>
              <p:cNvSpPr/>
              <p:nvPr/>
            </p:nvSpPr>
            <p:spPr>
              <a:xfrm rot="21300285">
                <a:off x="662885" y="2126981"/>
                <a:ext cx="1832736" cy="701731"/>
              </a:xfrm>
              <a:prstGeom prst="rect">
                <a:avLst/>
              </a:prstGeom>
            </p:spPr>
            <p:txBody>
              <a:bodyPr wrap="square">
                <a:spAutoFit/>
              </a:bodyPr>
              <a:lstStyle/>
              <a:p>
                <a:pPr>
                  <a:lnSpc>
                    <a:spcPct val="90000"/>
                  </a:lnSpc>
                </a:pPr>
                <a:r>
                  <a:rPr lang="sv-SE" sz="1600" dirty="0">
                    <a:solidFill>
                      <a:srgbClr val="747474"/>
                    </a:solidFill>
                  </a:rPr>
                  <a:t>Göteborg Stads budget </a:t>
                </a:r>
                <a:r>
                  <a:rPr lang="sv-SE" sz="1200" dirty="0">
                    <a:solidFill>
                      <a:srgbClr val="747474"/>
                    </a:solidFill>
                  </a:rPr>
                  <a:t>(personalpolitiska mål)</a:t>
                </a:r>
                <a:endParaRPr lang="sv-SE" sz="1600" dirty="0">
                  <a:solidFill>
                    <a:srgbClr val="747474"/>
                  </a:solidFill>
                </a:endParaRPr>
              </a:p>
            </p:txBody>
          </p:sp>
        </p:grpSp>
        <p:grpSp>
          <p:nvGrpSpPr>
            <p:cNvPr id="11" name="Grupp 28"/>
            <p:cNvGrpSpPr/>
            <p:nvPr/>
          </p:nvGrpSpPr>
          <p:grpSpPr>
            <a:xfrm rot="21443081">
              <a:off x="4890497" y="3988063"/>
              <a:ext cx="2169945" cy="2088232"/>
              <a:chOff x="4694490" y="1359529"/>
              <a:chExt cx="2169945" cy="2088232"/>
            </a:xfrm>
          </p:grpSpPr>
          <p:pic>
            <p:nvPicPr>
              <p:cNvPr id="30" name="Bildobjekt 29" descr="grpostit.png"/>
              <p:cNvPicPr>
                <a:picLocks noChangeAspect="1"/>
              </p:cNvPicPr>
              <p:nvPr/>
            </p:nvPicPr>
            <p:blipFill>
              <a:blip r:embed="rId3" cstate="print"/>
              <a:stretch>
                <a:fillRect/>
              </a:stretch>
            </p:blipFill>
            <p:spPr>
              <a:xfrm>
                <a:off x="4694490" y="1359529"/>
                <a:ext cx="2169945" cy="2088232"/>
              </a:xfrm>
              <a:prstGeom prst="rect">
                <a:avLst/>
              </a:prstGeom>
            </p:spPr>
          </p:pic>
          <p:sp>
            <p:nvSpPr>
              <p:cNvPr id="31" name="Rektangel 30"/>
              <p:cNvSpPr/>
              <p:nvPr/>
            </p:nvSpPr>
            <p:spPr>
              <a:xfrm rot="312083">
                <a:off x="4916766" y="1959561"/>
                <a:ext cx="1775043" cy="867930"/>
              </a:xfrm>
              <a:prstGeom prst="rect">
                <a:avLst/>
              </a:prstGeom>
            </p:spPr>
            <p:txBody>
              <a:bodyPr wrap="square">
                <a:spAutoFit/>
              </a:bodyPr>
              <a:lstStyle/>
              <a:p>
                <a:pPr>
                  <a:lnSpc>
                    <a:spcPct val="90000"/>
                  </a:lnSpc>
                </a:pPr>
                <a:r>
                  <a:rPr lang="sv-SE" sz="1600" dirty="0" err="1">
                    <a:solidFill>
                      <a:srgbClr val="747474"/>
                    </a:solidFill>
                  </a:rPr>
                  <a:t>HR-processer</a:t>
                </a:r>
                <a:r>
                  <a:rPr lang="sv-SE" sz="1600" dirty="0">
                    <a:solidFill>
                      <a:srgbClr val="747474"/>
                    </a:solidFill>
                  </a:rPr>
                  <a:t> i Göteborgs Stad, </a:t>
                </a:r>
                <a:br>
                  <a:rPr lang="sv-SE" sz="1600" dirty="0">
                    <a:solidFill>
                      <a:srgbClr val="747474"/>
                    </a:solidFill>
                  </a:rPr>
                </a:br>
                <a:r>
                  <a:rPr lang="sv-SE" sz="1200" dirty="0">
                    <a:solidFill>
                      <a:srgbClr val="747474"/>
                    </a:solidFill>
                  </a:rPr>
                  <a:t>t ex arbetsmiljö och hälsa </a:t>
                </a:r>
              </a:p>
            </p:txBody>
          </p:sp>
        </p:grpSp>
        <p:pic>
          <p:nvPicPr>
            <p:cNvPr id="24" name="Bildobjekt 23" descr="grpostit.png"/>
            <p:cNvPicPr>
              <a:picLocks noChangeAspect="1"/>
            </p:cNvPicPr>
            <p:nvPr/>
          </p:nvPicPr>
          <p:blipFill>
            <a:blip r:embed="rId3" cstate="print"/>
            <a:stretch>
              <a:fillRect/>
            </a:stretch>
          </p:blipFill>
          <p:spPr>
            <a:xfrm rot="21443081">
              <a:off x="5261179" y="2386808"/>
              <a:ext cx="2169945" cy="2088232"/>
            </a:xfrm>
            <a:prstGeom prst="rect">
              <a:avLst/>
            </a:prstGeom>
          </p:spPr>
        </p:pic>
        <p:sp>
          <p:nvSpPr>
            <p:cNvPr id="25" name="Rektangel 24"/>
            <p:cNvSpPr/>
            <p:nvPr/>
          </p:nvSpPr>
          <p:spPr>
            <a:xfrm rot="155164">
              <a:off x="5457283" y="2969259"/>
              <a:ext cx="2000543" cy="923330"/>
            </a:xfrm>
            <a:prstGeom prst="rect">
              <a:avLst/>
            </a:prstGeom>
          </p:spPr>
          <p:txBody>
            <a:bodyPr wrap="square">
              <a:spAutoFit/>
            </a:bodyPr>
            <a:lstStyle/>
            <a:p>
              <a:pPr>
                <a:lnSpc>
                  <a:spcPct val="90000"/>
                </a:lnSpc>
              </a:pPr>
              <a:r>
                <a:rPr lang="sv-SE" sz="1600" dirty="0">
                  <a:solidFill>
                    <a:srgbClr val="747474"/>
                  </a:solidFill>
                </a:rPr>
                <a:t>Göteborgs Stads medarbetar- och arbetsmiljöpolicy </a:t>
              </a:r>
              <a:br>
                <a:rPr lang="sv-SE" sz="1600" dirty="0">
                  <a:solidFill>
                    <a:srgbClr val="747474"/>
                  </a:solidFill>
                </a:rPr>
              </a:br>
              <a:endParaRPr lang="sv-SE" sz="1200" dirty="0">
                <a:solidFill>
                  <a:srgbClr val="747474"/>
                </a:solidFill>
              </a:endParaRPr>
            </a:p>
          </p:txBody>
        </p:sp>
        <p:grpSp>
          <p:nvGrpSpPr>
            <p:cNvPr id="13" name="Grupp 9"/>
            <p:cNvGrpSpPr/>
            <p:nvPr/>
          </p:nvGrpSpPr>
          <p:grpSpPr>
            <a:xfrm>
              <a:off x="1162993" y="1700808"/>
              <a:ext cx="2016224" cy="1988510"/>
              <a:chOff x="539553" y="1628801"/>
              <a:chExt cx="2016224" cy="1988510"/>
            </a:xfrm>
          </p:grpSpPr>
          <p:pic>
            <p:nvPicPr>
              <p:cNvPr id="6" name="Bildobjekt 5" descr="vitpostit.png"/>
              <p:cNvPicPr>
                <a:picLocks noChangeAspect="1"/>
              </p:cNvPicPr>
              <p:nvPr/>
            </p:nvPicPr>
            <p:blipFill>
              <a:blip r:embed="rId5" cstate="print"/>
              <a:stretch>
                <a:fillRect/>
              </a:stretch>
            </p:blipFill>
            <p:spPr>
              <a:xfrm>
                <a:off x="539553" y="1628801"/>
                <a:ext cx="2016224" cy="1988510"/>
              </a:xfrm>
              <a:prstGeom prst="rect">
                <a:avLst/>
              </a:prstGeom>
            </p:spPr>
          </p:pic>
          <p:sp>
            <p:nvSpPr>
              <p:cNvPr id="7" name="Rektangel 6"/>
              <p:cNvSpPr/>
              <p:nvPr/>
            </p:nvSpPr>
            <p:spPr>
              <a:xfrm rot="21300285">
                <a:off x="611901" y="1994765"/>
                <a:ext cx="1832736" cy="978729"/>
              </a:xfrm>
              <a:prstGeom prst="rect">
                <a:avLst/>
              </a:prstGeom>
            </p:spPr>
            <p:txBody>
              <a:bodyPr wrap="square">
                <a:spAutoFit/>
              </a:bodyPr>
              <a:lstStyle/>
              <a:p>
                <a:pPr algn="ctr">
                  <a:lnSpc>
                    <a:spcPct val="90000"/>
                  </a:lnSpc>
                </a:pPr>
                <a:r>
                  <a:rPr lang="sv-SE" sz="1600" dirty="0">
                    <a:solidFill>
                      <a:srgbClr val="747474"/>
                    </a:solidFill>
                  </a:rPr>
                  <a:t>Arbetsmiljölagen </a:t>
                </a:r>
                <a:r>
                  <a:rPr lang="sv-SE" sz="1200" dirty="0">
                    <a:solidFill>
                      <a:srgbClr val="C00000"/>
                    </a:solidFill>
                  </a:rPr>
                  <a:t>(AML) </a:t>
                </a:r>
                <a:r>
                  <a:rPr lang="sv-SE" sz="1600" dirty="0">
                    <a:solidFill>
                      <a:srgbClr val="747474"/>
                    </a:solidFill>
                  </a:rPr>
                  <a:t>och arbetsmiljö-förordningen </a:t>
                </a:r>
                <a:r>
                  <a:rPr lang="sv-SE" sz="1200" dirty="0">
                    <a:solidFill>
                      <a:srgbClr val="C00000"/>
                    </a:solidFill>
                  </a:rPr>
                  <a:t>(AMF)</a:t>
                </a:r>
                <a:endParaRPr lang="sv-SE" sz="1600" dirty="0">
                  <a:solidFill>
                    <a:srgbClr val="C00000"/>
                  </a:solidFill>
                </a:endParaRPr>
              </a:p>
            </p:txBody>
          </p:sp>
        </p:gr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78823" y="374963"/>
            <a:ext cx="7095309" cy="954107"/>
          </a:xfrm>
          <a:prstGeom prst="rect">
            <a:avLst/>
          </a:prstGeom>
          <a:noFill/>
          <a:ln w="9525">
            <a:noFill/>
            <a:miter lim="800000"/>
            <a:headEnd/>
            <a:tailEnd/>
          </a:ln>
        </p:spPr>
        <p:txBody>
          <a:bodyPr wrap="square">
            <a:spAutoFit/>
          </a:bodyPr>
          <a:lstStyle/>
          <a:p>
            <a:r>
              <a:rPr lang="sv-SE" sz="2800" b="1" dirty="0">
                <a:solidFill>
                  <a:srgbClr val="747474">
                    <a:lumMod val="50000"/>
                  </a:srgbClr>
                </a:solidFill>
                <a:cs typeface="Arial" pitchFamily="34" charset="0"/>
              </a:rPr>
              <a:t>Hälsofrämjande, förebyggande och rehabiliterande arbetsmiljöarbete</a:t>
            </a:r>
          </a:p>
        </p:txBody>
      </p:sp>
      <p:grpSp>
        <p:nvGrpSpPr>
          <p:cNvPr id="2" name="Grupp 8"/>
          <p:cNvGrpSpPr/>
          <p:nvPr/>
        </p:nvGrpSpPr>
        <p:grpSpPr>
          <a:xfrm>
            <a:off x="378823" y="1616119"/>
            <a:ext cx="8425543" cy="4170725"/>
            <a:chOff x="378823" y="1785938"/>
            <a:chExt cx="8425543" cy="4170725"/>
          </a:xfrm>
        </p:grpSpPr>
        <p:pic>
          <p:nvPicPr>
            <p:cNvPr id="359427" name="Picture 3" descr="bild-11"/>
            <p:cNvPicPr>
              <a:picLocks noChangeAspect="1" noChangeArrowheads="1"/>
            </p:cNvPicPr>
            <p:nvPr/>
          </p:nvPicPr>
          <p:blipFill>
            <a:blip r:embed="rId3" cstate="print"/>
            <a:srcRect/>
            <a:stretch>
              <a:fillRect/>
            </a:stretch>
          </p:blipFill>
          <p:spPr bwMode="auto">
            <a:xfrm>
              <a:off x="943897" y="1785938"/>
              <a:ext cx="7502013" cy="3100694"/>
            </a:xfrm>
            <a:prstGeom prst="rect">
              <a:avLst/>
            </a:prstGeom>
            <a:noFill/>
            <a:ln w="9525">
              <a:noFill/>
              <a:miter lim="800000"/>
              <a:headEnd/>
              <a:tailEnd/>
            </a:ln>
          </p:spPr>
        </p:pic>
        <p:grpSp>
          <p:nvGrpSpPr>
            <p:cNvPr id="3" name="Grupp 7"/>
            <p:cNvGrpSpPr/>
            <p:nvPr/>
          </p:nvGrpSpPr>
          <p:grpSpPr>
            <a:xfrm>
              <a:off x="378823" y="5373688"/>
              <a:ext cx="8425543" cy="582975"/>
              <a:chOff x="34925" y="5373688"/>
              <a:chExt cx="8929688" cy="792162"/>
            </a:xfrm>
          </p:grpSpPr>
          <p:sp>
            <p:nvSpPr>
              <p:cNvPr id="5" name="Rundad rektangulär 4"/>
              <p:cNvSpPr>
                <a:spLocks noChangeArrowheads="1"/>
              </p:cNvSpPr>
              <p:nvPr/>
            </p:nvSpPr>
            <p:spPr bwMode="auto">
              <a:xfrm>
                <a:off x="34925" y="5373688"/>
                <a:ext cx="2881313" cy="792162"/>
              </a:xfrm>
              <a:prstGeom prst="wedgeRoundRectCallout">
                <a:avLst>
                  <a:gd name="adj1" fmla="val -6088"/>
                  <a:gd name="adj2" fmla="val -325912"/>
                  <a:gd name="adj3" fmla="val 16667"/>
                </a:avLst>
              </a:prstGeom>
              <a:solidFill>
                <a:srgbClr val="FF5050">
                  <a:alpha val="34901"/>
                </a:srgbClr>
              </a:solidFill>
              <a:ln w="25400" algn="ctr">
                <a:solidFill>
                  <a:srgbClr val="A50021"/>
                </a:solidFill>
                <a:miter lim="800000"/>
                <a:headEnd/>
                <a:tailEnd/>
              </a:ln>
            </p:spPr>
            <p:txBody>
              <a:bodyPr anchor="ctr"/>
              <a:lstStyle/>
              <a:p>
                <a:r>
                  <a:rPr lang="sv-SE" sz="1600" dirty="0">
                    <a:solidFill>
                      <a:srgbClr val="747474">
                        <a:lumMod val="75000"/>
                      </a:srgbClr>
                    </a:solidFill>
                    <a:latin typeface="Verdana" pitchFamily="34" charset="0"/>
                  </a:rPr>
                  <a:t>Behandla/lindra den skada som redan skett</a:t>
                </a:r>
              </a:p>
            </p:txBody>
          </p:sp>
          <p:sp>
            <p:nvSpPr>
              <p:cNvPr id="6" name="Rundad rektangulär 5"/>
              <p:cNvSpPr>
                <a:spLocks noChangeArrowheads="1"/>
              </p:cNvSpPr>
              <p:nvPr/>
            </p:nvSpPr>
            <p:spPr bwMode="auto">
              <a:xfrm>
                <a:off x="3203575" y="5373688"/>
                <a:ext cx="2286000" cy="792162"/>
              </a:xfrm>
              <a:prstGeom prst="wedgeRoundRectCallout">
                <a:avLst>
                  <a:gd name="adj1" fmla="val 7083"/>
                  <a:gd name="adj2" fmla="val -346968"/>
                  <a:gd name="adj3" fmla="val 16667"/>
                </a:avLst>
              </a:prstGeom>
              <a:solidFill>
                <a:srgbClr val="FFFF00">
                  <a:alpha val="34901"/>
                </a:srgbClr>
              </a:solidFill>
              <a:ln w="25400" algn="ctr">
                <a:solidFill>
                  <a:srgbClr val="FFFF00"/>
                </a:solidFill>
                <a:miter lim="800000"/>
                <a:headEnd/>
                <a:tailEnd/>
              </a:ln>
            </p:spPr>
            <p:txBody>
              <a:bodyPr anchor="ctr"/>
              <a:lstStyle/>
              <a:p>
                <a:r>
                  <a:rPr lang="sv-SE" sz="1600" dirty="0">
                    <a:solidFill>
                      <a:srgbClr val="747474">
                        <a:lumMod val="75000"/>
                      </a:srgbClr>
                    </a:solidFill>
                    <a:latin typeface="Verdana" pitchFamily="34" charset="0"/>
                  </a:rPr>
                  <a:t>Undvika risker och skada</a:t>
                </a:r>
              </a:p>
            </p:txBody>
          </p:sp>
          <p:sp>
            <p:nvSpPr>
              <p:cNvPr id="7" name="Rundad rektangulär 6"/>
              <p:cNvSpPr>
                <a:spLocks noChangeArrowheads="1"/>
              </p:cNvSpPr>
              <p:nvPr/>
            </p:nvSpPr>
            <p:spPr bwMode="auto">
              <a:xfrm>
                <a:off x="5651500" y="5373688"/>
                <a:ext cx="3313113" cy="792162"/>
              </a:xfrm>
              <a:prstGeom prst="wedgeRoundRectCallout">
                <a:avLst>
                  <a:gd name="adj1" fmla="val -29014"/>
                  <a:gd name="adj2" fmla="val -333194"/>
                  <a:gd name="adj3" fmla="val 16667"/>
                </a:avLst>
              </a:prstGeom>
              <a:solidFill>
                <a:srgbClr val="99CC00">
                  <a:alpha val="34901"/>
                </a:srgbClr>
              </a:solidFill>
              <a:ln w="25400" algn="ctr">
                <a:solidFill>
                  <a:srgbClr val="669900"/>
                </a:solidFill>
                <a:miter lim="800000"/>
                <a:headEnd/>
                <a:tailEnd/>
              </a:ln>
            </p:spPr>
            <p:txBody>
              <a:bodyPr anchor="ctr"/>
              <a:lstStyle/>
              <a:p>
                <a:r>
                  <a:rPr lang="sv-SE" sz="1600" dirty="0">
                    <a:solidFill>
                      <a:srgbClr val="747474">
                        <a:lumMod val="75000"/>
                      </a:srgbClr>
                    </a:solidFill>
                    <a:latin typeface="Verdana" pitchFamily="34" charset="0"/>
                  </a:rPr>
                  <a:t>Bibehålla och stärka det som får många att må bra</a:t>
                </a:r>
              </a:p>
            </p:txBody>
          </p:sp>
        </p:grpSp>
      </p:grpSp>
      <p:sp>
        <p:nvSpPr>
          <p:cNvPr id="10"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
        <p:nvSpPr>
          <p:cNvPr id="11" name="Platshållare för bildnummer 2"/>
          <p:cNvSpPr txBox="1">
            <a:spLocks/>
          </p:cNvSpPr>
          <p:nvPr/>
        </p:nvSpPr>
        <p:spPr>
          <a:xfrm>
            <a:off x="8483745" y="6269050"/>
            <a:ext cx="452437" cy="417512"/>
          </a:xfrm>
          <a:prstGeom prst="rect">
            <a:avLst/>
          </a:prstGeom>
        </p:spPr>
        <p:txBody>
          <a:bodyPr vert="horz" lIns="0" tIns="0" rIns="0" bIns="0" rtlCol="0" anchor="ctr"/>
          <a:lstStyle/>
          <a:p>
            <a:pPr algn="ctr">
              <a:defRPr/>
            </a:pPr>
            <a:fld id="{CCB980A4-8073-2E47-BD49-CDC58DACAC28}" type="slidenum">
              <a:rPr lang="sv-SE" sz="1000">
                <a:solidFill>
                  <a:prstClr val="white"/>
                </a:solidFill>
                <a:cs typeface="Arial"/>
              </a:rPr>
              <a:pPr algn="ctr">
                <a:defRPr/>
              </a:pPr>
              <a:t>7</a:t>
            </a:fld>
            <a:endParaRPr lang="sv-SE" sz="1000" dirty="0">
              <a:solidFill>
                <a:prstClr val="white"/>
              </a:solidFill>
              <a:cs typeface="Aria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ubrik 3"/>
          <p:cNvSpPr>
            <a:spLocks noGrp="1"/>
          </p:cNvSpPr>
          <p:nvPr>
            <p:ph type="title"/>
          </p:nvPr>
        </p:nvSpPr>
        <p:spPr>
          <a:xfrm>
            <a:off x="522000" y="489350"/>
            <a:ext cx="6738950" cy="695069"/>
          </a:xfrm>
        </p:spPr>
        <p:txBody>
          <a:bodyPr/>
          <a:lstStyle/>
          <a:p>
            <a:r>
              <a:rPr lang="sv-SE" dirty="0"/>
              <a:t>Arbetsgivarens arbetsmiljöansvar</a:t>
            </a:r>
          </a:p>
        </p:txBody>
      </p:sp>
      <p:sp>
        <p:nvSpPr>
          <p:cNvPr id="6" name="Platshållare för bildnummer 2"/>
          <p:cNvSpPr>
            <a:spLocks noGrp="1"/>
          </p:cNvSpPr>
          <p:nvPr>
            <p:ph type="sldNum" sz="quarter" idx="14"/>
          </p:nvPr>
        </p:nvSpPr>
        <p:spPr/>
        <p:txBody>
          <a:bodyPr/>
          <a:lstStyle/>
          <a:p>
            <a:fld id="{CCB980A4-8073-2E47-BD49-CDC58DACAC28}" type="slidenum">
              <a:rPr lang="sv-SE">
                <a:solidFill>
                  <a:prstClr val="white"/>
                </a:solidFill>
              </a:rPr>
              <a:pPr/>
              <a:t>8</a:t>
            </a:fld>
            <a:endParaRPr lang="sv-SE" dirty="0">
              <a:solidFill>
                <a:prstClr val="white"/>
              </a:solidFill>
            </a:endParaRPr>
          </a:p>
        </p:txBody>
      </p:sp>
      <p:sp>
        <p:nvSpPr>
          <p:cNvPr id="58371" name="Rectangle 3"/>
          <p:cNvSpPr>
            <a:spLocks noGrp="1" noChangeArrowheads="1"/>
          </p:cNvSpPr>
          <p:nvPr>
            <p:ph type="body" sz="quarter" idx="13"/>
          </p:nvPr>
        </p:nvSpPr>
        <p:spPr/>
        <p:txBody>
          <a:bodyPr wrap="square"/>
          <a:lstStyle/>
          <a:p>
            <a:pPr>
              <a:lnSpc>
                <a:spcPct val="80000"/>
              </a:lnSpc>
            </a:pPr>
            <a:r>
              <a:rPr lang="sv-SE" dirty="0"/>
              <a:t>Kommunfullmäktige ytterst ansvarig</a:t>
            </a:r>
          </a:p>
          <a:p>
            <a:pPr>
              <a:lnSpc>
                <a:spcPct val="80000"/>
              </a:lnSpc>
              <a:spcAft>
                <a:spcPts val="600"/>
              </a:spcAft>
            </a:pPr>
            <a:r>
              <a:rPr lang="sv-SE" dirty="0"/>
              <a:t>Arbetsgivaren är ansvarig för arbetsmiljön och ska:</a:t>
            </a:r>
          </a:p>
          <a:p>
            <a:pPr marL="449263" indent="-177800">
              <a:spcAft>
                <a:spcPts val="600"/>
              </a:spcAft>
              <a:buFontTx/>
              <a:buChar char="-"/>
            </a:pPr>
            <a:r>
              <a:rPr lang="sv-SE" dirty="0"/>
              <a:t>planera, genomföra och följa upp verksamheten så att ohälsa och olycksfall i arbetet förebyggs och att man uppnår en tillfredsställande arbetsmiljö (SAM)</a:t>
            </a:r>
          </a:p>
          <a:p>
            <a:pPr marL="449263" indent="-177800">
              <a:spcAft>
                <a:spcPts val="600"/>
              </a:spcAft>
              <a:buFontTx/>
              <a:buChar char="-"/>
            </a:pPr>
            <a:r>
              <a:rPr lang="sv-SE" dirty="0"/>
              <a:t>fördela arbetsmiljöuppgifter (personligt ansvar)</a:t>
            </a:r>
          </a:p>
          <a:p>
            <a:pPr marL="449263" indent="-177800">
              <a:spcAft>
                <a:spcPts val="600"/>
              </a:spcAft>
              <a:buFontTx/>
              <a:buChar char="-"/>
            </a:pPr>
            <a:r>
              <a:rPr lang="sv-SE" dirty="0"/>
              <a:t>instruera och informera de anställda</a:t>
            </a:r>
          </a:p>
          <a:p>
            <a:pPr marL="449263" indent="-177800">
              <a:spcAft>
                <a:spcPts val="600"/>
              </a:spcAft>
              <a:buFontTx/>
              <a:buChar char="-"/>
            </a:pPr>
            <a:r>
              <a:rPr lang="sv-SE" dirty="0"/>
              <a:t>anlita den företagshälsovård som behövs</a:t>
            </a:r>
          </a:p>
          <a:p>
            <a:pPr>
              <a:lnSpc>
                <a:spcPct val="80000"/>
              </a:lnSpc>
            </a:pPr>
            <a:endParaRPr lang="sv-SE" dirty="0"/>
          </a:p>
          <a:p>
            <a:pPr lvl="1">
              <a:lnSpc>
                <a:spcPct val="80000"/>
              </a:lnSpc>
            </a:pPr>
            <a:endParaRPr lang="sv-SE" dirty="0"/>
          </a:p>
          <a:p>
            <a:pPr marL="0">
              <a:spcAft>
                <a:spcPts val="0"/>
              </a:spcAft>
              <a:buNone/>
            </a:pPr>
            <a:endParaRPr lang="sv-SE" dirty="0">
              <a:solidFill>
                <a:srgbClr val="DD4B39"/>
              </a:solidFill>
            </a:endParaRPr>
          </a:p>
        </p:txBody>
      </p:sp>
      <p:sp>
        <p:nvSpPr>
          <p:cNvPr id="5"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0446" y="985860"/>
          <a:ext cx="8664042" cy="52191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p:cNvSpPr txBox="1"/>
          <p:nvPr/>
        </p:nvSpPr>
        <p:spPr>
          <a:xfrm>
            <a:off x="233632" y="320746"/>
            <a:ext cx="8856984" cy="954107"/>
          </a:xfrm>
          <a:prstGeom prst="rect">
            <a:avLst/>
          </a:prstGeom>
          <a:noFill/>
        </p:spPr>
        <p:txBody>
          <a:bodyPr wrap="square" rtlCol="0">
            <a:spAutoFit/>
          </a:bodyPr>
          <a:lstStyle/>
          <a:p>
            <a:r>
              <a:rPr lang="sv-SE" sz="2800" b="1" dirty="0">
                <a:solidFill>
                  <a:srgbClr val="000000"/>
                </a:solidFill>
              </a:rPr>
              <a:t>SAM i verksamhets- och </a:t>
            </a:r>
          </a:p>
          <a:p>
            <a:r>
              <a:rPr lang="sv-SE" sz="2800" b="1" dirty="0">
                <a:solidFill>
                  <a:srgbClr val="000000"/>
                </a:solidFill>
              </a:rPr>
              <a:t>budgetprocessen</a:t>
            </a:r>
          </a:p>
        </p:txBody>
      </p:sp>
      <p:sp>
        <p:nvSpPr>
          <p:cNvPr id="5" name="Platshållare för bildnummer 2"/>
          <p:cNvSpPr>
            <a:spLocks noGrp="1"/>
          </p:cNvSpPr>
          <p:nvPr>
            <p:ph type="sldNum" sz="quarter" idx="14"/>
          </p:nvPr>
        </p:nvSpPr>
        <p:spPr/>
        <p:txBody>
          <a:bodyPr/>
          <a:lstStyle/>
          <a:p>
            <a:fld id="{CCB980A4-8073-2E47-BD49-CDC58DACAC28}" type="slidenum">
              <a:rPr lang="sv-SE">
                <a:solidFill>
                  <a:prstClr val="white"/>
                </a:solidFill>
              </a:rPr>
              <a:pPr/>
              <a:t>9</a:t>
            </a:fld>
            <a:endParaRPr lang="sv-SE" dirty="0">
              <a:solidFill>
                <a:prstClr val="white"/>
              </a:solidFill>
            </a:endParaRPr>
          </a:p>
        </p:txBody>
      </p:sp>
      <p:sp>
        <p:nvSpPr>
          <p:cNvPr id="6" name="Platshållare för sidfot 3"/>
          <p:cNvSpPr txBox="1">
            <a:spLocks/>
          </p:cNvSpPr>
          <p:nvPr/>
        </p:nvSpPr>
        <p:spPr>
          <a:xfrm>
            <a:off x="522000" y="6269050"/>
            <a:ext cx="2895600" cy="417575"/>
          </a:xfrm>
          <a:prstGeom prst="rect">
            <a:avLst/>
          </a:prstGeom>
        </p:spPr>
        <p:txBody>
          <a:bodyPr anchor="ctr"/>
          <a:lstStyle/>
          <a:p>
            <a:pPr>
              <a:defRPr/>
            </a:pPr>
            <a:r>
              <a:rPr lang="en-GB" sz="800"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1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1_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16_GBGstad-prickar">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GBG-Stad-Mall_SE_PPT ny grafisk profil</Template>
  <TotalTime>18950</TotalTime>
  <Words>2234</Words>
  <Application>Microsoft Office PowerPoint</Application>
  <PresentationFormat>Bildspel på skärmen (4:3)</PresentationFormat>
  <Paragraphs>519</Paragraphs>
  <Slides>41</Slides>
  <Notes>32</Notes>
  <HiddenSlides>2</HiddenSlides>
  <MMClips>0</MMClips>
  <ScaleCrop>false</ScaleCrop>
  <HeadingPairs>
    <vt:vector size="4" baseType="variant">
      <vt:variant>
        <vt:lpstr>Tema</vt:lpstr>
      </vt:variant>
      <vt:variant>
        <vt:i4>10</vt:i4>
      </vt:variant>
      <vt:variant>
        <vt:lpstr>Bildrubriker</vt:lpstr>
      </vt:variant>
      <vt:variant>
        <vt:i4>41</vt:i4>
      </vt:variant>
    </vt:vector>
  </HeadingPairs>
  <TitlesOfParts>
    <vt:vector size="51" baseType="lpstr">
      <vt:lpstr>GBG-Stad-Mall_SE_PPT ny grafisk profil</vt:lpstr>
      <vt:lpstr>GBGstad-grön</vt:lpstr>
      <vt:lpstr>GBGstad-röd</vt:lpstr>
      <vt:lpstr>GBGstad-prickar</vt:lpstr>
      <vt:lpstr>GBGstad-turkos</vt:lpstr>
      <vt:lpstr>GBGstad-lila</vt:lpstr>
      <vt:lpstr>GBGstad-avslut</vt:lpstr>
      <vt:lpstr>1_GBG-Stad-Mall_SE_PPT ny grafisk profil</vt:lpstr>
      <vt:lpstr>16_GBGstad-prickar</vt:lpstr>
      <vt:lpstr>1_GBGstad-prickar</vt:lpstr>
      <vt:lpstr>Arbetsgivarrollen</vt:lpstr>
      <vt:lpstr>Agenda</vt:lpstr>
      <vt:lpstr>Chefskapet – ett hållbart ledarskap utifrån tre roller</vt:lpstr>
      <vt:lpstr>Chefsrollen</vt:lpstr>
      <vt:lpstr>Bild 5</vt:lpstr>
      <vt:lpstr>Arbetsmiljö – utgångspunkter</vt:lpstr>
      <vt:lpstr>Bild 7</vt:lpstr>
      <vt:lpstr>Arbetsgivarens arbetsmiljöansvar</vt:lpstr>
      <vt:lpstr>Bild 9</vt:lpstr>
      <vt:lpstr>Medarbetar- och arbetsmiljöpolicy</vt:lpstr>
      <vt:lpstr>MBL och Samverkansavtalet</vt:lpstr>
      <vt:lpstr>Vad är samverkan? </vt:lpstr>
      <vt:lpstr>Syftet med samverkan</vt:lpstr>
      <vt:lpstr>Lönebildning</vt:lpstr>
      <vt:lpstr>Diskussion/fråga</vt:lpstr>
      <vt:lpstr>Stadens kompetenskriterier</vt:lpstr>
      <vt:lpstr>Stadens kompetenskriterier</vt:lpstr>
      <vt:lpstr>Stadens kompetenskriterier</vt:lpstr>
      <vt:lpstr>Stadens kompetenskriterier</vt:lpstr>
      <vt:lpstr>Historik</vt:lpstr>
      <vt:lpstr>Utgångspunkter</vt:lpstr>
      <vt:lpstr>Anställningsavtalet</vt:lpstr>
      <vt:lpstr>Rekryteringsprocess - förvaltnings- och bolagschefer</vt:lpstr>
      <vt:lpstr> Rekryteringsbeslut, steg 1</vt:lpstr>
      <vt:lpstr>Uppdragsbeskrivning, steg 2</vt:lpstr>
      <vt:lpstr>Diskussion/fråga</vt:lpstr>
      <vt:lpstr>Urval, steg 3</vt:lpstr>
      <vt:lpstr>Beslut, steg 4</vt:lpstr>
      <vt:lpstr>Diskussion/fråga</vt:lpstr>
      <vt:lpstr>Utgångspunkter för utvecklings- och lönesamtal</vt:lpstr>
      <vt:lpstr>Vad som ska uppnås vid utvecklings- och lönesamtalet</vt:lpstr>
      <vt:lpstr>Diskussion/fråga</vt:lpstr>
      <vt:lpstr>Underlag för utvecklings- och lönesamtal</vt:lpstr>
      <vt:lpstr>Bolag som berörs</vt:lpstr>
      <vt:lpstr>Förvaltningar som berörs</vt:lpstr>
      <vt:lpstr>Diskussion/fråga</vt:lpstr>
      <vt:lpstr>Grov tidplan för arbetet 2016</vt:lpstr>
      <vt:lpstr>Utveckling på individnivå</vt:lpstr>
      <vt:lpstr>Utveckling på gruppnivå</vt:lpstr>
      <vt:lpstr>Diskussion/fråga</vt:lpstr>
      <vt:lpstr>Bild 41</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ingjac0408</dc:creator>
  <cp:lastModifiedBy>hedand0327</cp:lastModifiedBy>
  <cp:revision>549</cp:revision>
  <cp:lastPrinted>2014-06-25T13:57:34Z</cp:lastPrinted>
  <dcterms:created xsi:type="dcterms:W3CDTF">2015-01-29T09:15:05Z</dcterms:created>
  <dcterms:modified xsi:type="dcterms:W3CDTF">2016-04-20T16:01:15Z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457FD719142080CEC1257E1900288630</vt:lpwstr>
  </property>
  <property fmtid="{D5CDD505-2E9C-101B-9397-08002B2CF9AE}" pid="6" name="SW_DocHWND">
    <vt:r8>199180</vt:r8>
  </property>
  <property fmtid="{D5CDD505-2E9C-101B-9397-08002B2CF9AE}" pid="7" name="SW_IntOfficeMacros">
    <vt:lpwstr>Disabled</vt:lpwstr>
  </property>
  <property fmtid="{D5CDD505-2E9C-101B-9397-08002B2CF9AE}" pid="8" name="SW_CustomTitle">
    <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SWINGINTEGRATOR528105.PPA</vt:lpwstr>
  </property>
</Properties>
</file>